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handoutMasterIdLst>
    <p:handoutMasterId r:id="rId41"/>
  </p:handoutMasterIdLst>
  <p:sldIdLst>
    <p:sldId id="343" r:id="rId3"/>
    <p:sldId id="350" r:id="rId4"/>
    <p:sldId id="351" r:id="rId5"/>
    <p:sldId id="352" r:id="rId6"/>
    <p:sldId id="353" r:id="rId7"/>
    <p:sldId id="354" r:id="rId8"/>
    <p:sldId id="355" r:id="rId9"/>
    <p:sldId id="356" r:id="rId10"/>
    <p:sldId id="357" r:id="rId11"/>
    <p:sldId id="358" r:id="rId12"/>
    <p:sldId id="359" r:id="rId13"/>
    <p:sldId id="360" r:id="rId14"/>
    <p:sldId id="397" r:id="rId15"/>
    <p:sldId id="399" r:id="rId16"/>
    <p:sldId id="398" r:id="rId17"/>
    <p:sldId id="400" r:id="rId18"/>
    <p:sldId id="361" r:id="rId19"/>
    <p:sldId id="362" r:id="rId20"/>
    <p:sldId id="363" r:id="rId21"/>
    <p:sldId id="364" r:id="rId22"/>
    <p:sldId id="368" r:id="rId23"/>
    <p:sldId id="382" r:id="rId24"/>
    <p:sldId id="383" r:id="rId25"/>
    <p:sldId id="384" r:id="rId26"/>
    <p:sldId id="385" r:id="rId27"/>
    <p:sldId id="386" r:id="rId28"/>
    <p:sldId id="387" r:id="rId29"/>
    <p:sldId id="388" r:id="rId30"/>
    <p:sldId id="389" r:id="rId31"/>
    <p:sldId id="390" r:id="rId32"/>
    <p:sldId id="391" r:id="rId33"/>
    <p:sldId id="392" r:id="rId34"/>
    <p:sldId id="393" r:id="rId35"/>
    <p:sldId id="295" r:id="rId36"/>
    <p:sldId id="286" r:id="rId37"/>
    <p:sldId id="341" r:id="rId38"/>
    <p:sldId id="307" r:id="rId39"/>
  </p:sldIdLst>
  <p:sldSz cx="12192000" cy="6858000"/>
  <p:notesSz cx="6858000" cy="9144000"/>
  <p:custDataLst>
    <p:tags r:id="rId46"/>
  </p:custDataLst>
  <p:defaultTextStyle>
    <a:defPPr>
      <a:defRPr lang="zh-CN"/>
    </a:defPPr>
    <a:lvl1pPr algn="l" rtl="0" fontAlgn="base">
      <a:spcBef>
        <a:spcPct val="0"/>
      </a:spcBef>
      <a:spcAft>
        <a:spcPct val="0"/>
      </a:spcAft>
      <a:defRPr sz="1600" b="1" kern="1200">
        <a:solidFill>
          <a:schemeClr val="tx1"/>
        </a:solidFill>
        <a:latin typeface="Times New Roman" panose="02020603050405020304" pitchFamily="18" charset="0"/>
        <a:ea typeface="华文中宋" panose="02010600040101010101" pitchFamily="2" charset="-122"/>
        <a:cs typeface="+mn-cs"/>
      </a:defRPr>
    </a:lvl1pPr>
    <a:lvl2pPr marL="457200" algn="l" rtl="0" fontAlgn="base">
      <a:spcBef>
        <a:spcPct val="0"/>
      </a:spcBef>
      <a:spcAft>
        <a:spcPct val="0"/>
      </a:spcAft>
      <a:defRPr sz="1600" b="1" kern="1200">
        <a:solidFill>
          <a:schemeClr val="tx1"/>
        </a:solidFill>
        <a:latin typeface="Times New Roman" panose="02020603050405020304" pitchFamily="18" charset="0"/>
        <a:ea typeface="华文中宋" panose="02010600040101010101" pitchFamily="2" charset="-122"/>
        <a:cs typeface="+mn-cs"/>
      </a:defRPr>
    </a:lvl2pPr>
    <a:lvl3pPr marL="914400" algn="l" rtl="0" fontAlgn="base">
      <a:spcBef>
        <a:spcPct val="0"/>
      </a:spcBef>
      <a:spcAft>
        <a:spcPct val="0"/>
      </a:spcAft>
      <a:defRPr sz="1600" b="1" kern="1200">
        <a:solidFill>
          <a:schemeClr val="tx1"/>
        </a:solidFill>
        <a:latin typeface="Times New Roman" panose="02020603050405020304" pitchFamily="18" charset="0"/>
        <a:ea typeface="华文中宋" panose="02010600040101010101" pitchFamily="2" charset="-122"/>
        <a:cs typeface="+mn-cs"/>
      </a:defRPr>
    </a:lvl3pPr>
    <a:lvl4pPr marL="1371600" algn="l" rtl="0" fontAlgn="base">
      <a:spcBef>
        <a:spcPct val="0"/>
      </a:spcBef>
      <a:spcAft>
        <a:spcPct val="0"/>
      </a:spcAft>
      <a:defRPr sz="1600" b="1" kern="1200">
        <a:solidFill>
          <a:schemeClr val="tx1"/>
        </a:solidFill>
        <a:latin typeface="Times New Roman" panose="02020603050405020304" pitchFamily="18" charset="0"/>
        <a:ea typeface="华文中宋" panose="02010600040101010101" pitchFamily="2" charset="-122"/>
        <a:cs typeface="+mn-cs"/>
      </a:defRPr>
    </a:lvl4pPr>
    <a:lvl5pPr marL="1828800" algn="l" rtl="0" fontAlgn="base">
      <a:spcBef>
        <a:spcPct val="0"/>
      </a:spcBef>
      <a:spcAft>
        <a:spcPct val="0"/>
      </a:spcAft>
      <a:defRPr sz="1600" b="1" kern="1200">
        <a:solidFill>
          <a:schemeClr val="tx1"/>
        </a:solidFill>
        <a:latin typeface="Times New Roman" panose="02020603050405020304" pitchFamily="18" charset="0"/>
        <a:ea typeface="华文中宋" panose="02010600040101010101" pitchFamily="2" charset="-122"/>
        <a:cs typeface="+mn-cs"/>
      </a:defRPr>
    </a:lvl5pPr>
    <a:lvl6pPr marL="2286000" algn="l" defTabSz="914400" rtl="0" eaLnBrk="1" latinLnBrk="0" hangingPunct="1">
      <a:defRPr sz="1600" b="1" kern="1200">
        <a:solidFill>
          <a:schemeClr val="tx1"/>
        </a:solidFill>
        <a:latin typeface="Times New Roman" panose="02020603050405020304" pitchFamily="18" charset="0"/>
        <a:ea typeface="华文中宋" panose="02010600040101010101" pitchFamily="2" charset="-122"/>
        <a:cs typeface="+mn-cs"/>
      </a:defRPr>
    </a:lvl6pPr>
    <a:lvl7pPr marL="2743200" algn="l" defTabSz="914400" rtl="0" eaLnBrk="1" latinLnBrk="0" hangingPunct="1">
      <a:defRPr sz="1600" b="1" kern="1200">
        <a:solidFill>
          <a:schemeClr val="tx1"/>
        </a:solidFill>
        <a:latin typeface="Times New Roman" panose="02020603050405020304" pitchFamily="18" charset="0"/>
        <a:ea typeface="华文中宋" panose="02010600040101010101" pitchFamily="2" charset="-122"/>
        <a:cs typeface="+mn-cs"/>
      </a:defRPr>
    </a:lvl7pPr>
    <a:lvl8pPr marL="3200400" algn="l" defTabSz="914400" rtl="0" eaLnBrk="1" latinLnBrk="0" hangingPunct="1">
      <a:defRPr sz="1600" b="1" kern="1200">
        <a:solidFill>
          <a:schemeClr val="tx1"/>
        </a:solidFill>
        <a:latin typeface="Times New Roman" panose="02020603050405020304" pitchFamily="18" charset="0"/>
        <a:ea typeface="华文中宋" panose="02010600040101010101" pitchFamily="2" charset="-122"/>
        <a:cs typeface="+mn-cs"/>
      </a:defRPr>
    </a:lvl8pPr>
    <a:lvl9pPr marL="3657600" algn="l" defTabSz="914400" rtl="0" eaLnBrk="1" latinLnBrk="0" hangingPunct="1">
      <a:defRPr sz="1600" b="1" kern="1200">
        <a:solidFill>
          <a:schemeClr val="tx1"/>
        </a:solidFill>
        <a:latin typeface="Times New Roman" panose="02020603050405020304" pitchFamily="18" charset="0"/>
        <a:ea typeface="华文中宋" panose="02010600040101010101" pitchFamily="2" charset="-122"/>
        <a:cs typeface="+mn-cs"/>
      </a:defRPr>
    </a:lvl9pPr>
  </p:defaultTextStyle>
  <p:extLst>
    <p:ext uri="{EFAFB233-063F-42B5-8137-9DF3F51BA10A}">
      <p15:sldGuideLst xmlns:p15="http://schemas.microsoft.com/office/powerpoint/2012/main">
        <p15:guide id="1" orient="horz" pos="2114" userDrawn="1">
          <p15:clr>
            <a:srgbClr val="A4A3A4"/>
          </p15:clr>
        </p15:guide>
        <p15:guide id="2" pos="391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梅 凤" initials="梅"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C00"/>
    <a:srgbClr val="FF0066"/>
    <a:srgbClr val="00CCFF"/>
    <a:srgbClr val="FFCC66"/>
    <a:srgbClr val="FF9933"/>
    <a:srgbClr val="FF00FF"/>
    <a:srgbClr val="FF3300"/>
    <a:srgbClr val="3333FF"/>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06" autoAdjust="0"/>
    <p:restoredTop sz="93787" autoAdjust="0"/>
  </p:normalViewPr>
  <p:slideViewPr>
    <p:cSldViewPr showGuides="1">
      <p:cViewPr>
        <p:scale>
          <a:sx n="100" d="100"/>
          <a:sy n="100" d="100"/>
        </p:scale>
        <p:origin x="-876" y="-276"/>
      </p:cViewPr>
      <p:guideLst>
        <p:guide orient="horz" pos="2114"/>
        <p:guide pos="3915"/>
      </p:guideLst>
    </p:cSldViewPr>
  </p:slideViewPr>
  <p:notesTextViewPr>
    <p:cViewPr>
      <p:scale>
        <a:sx n="100" d="100"/>
        <a:sy n="100" d="100"/>
      </p:scale>
      <p:origin x="0" y="0"/>
    </p:cViewPr>
  </p:notesTextViewPr>
  <p:sorterViewPr>
    <p:cViewPr>
      <p:scale>
        <a:sx n="66" d="100"/>
        <a:sy n="66" d="100"/>
      </p:scale>
      <p:origin x="0" y="588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gs" Target="tags/tag14.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notesMaster" Target="notesMasters/notesMaster1.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36C7BF-0DAB-4E6A-81F2-0AD8D815CBB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4AF323-E326-435D-AFAB-7E043B5A13B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b="0" smtClean="0">
                <a:latin typeface="Arial" panose="020B0604020202020204" pitchFamily="34" charset="0"/>
                <a:ea typeface="宋体" panose="02010600030101010101" pitchFamily="2" charset="-122"/>
              </a:defRPr>
            </a:lvl1pPr>
          </a:lstStyle>
          <a:p>
            <a:pPr>
              <a:defRPr/>
            </a:pPr>
            <a:endParaRPr lang="zh-CN" altLang="en-US"/>
          </a:p>
        </p:txBody>
      </p:sp>
      <p:sp>
        <p:nvSpPr>
          <p:cNvPr id="205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b="0" smtClean="0">
                <a:latin typeface="Arial" panose="020B0604020202020204" pitchFamily="34" charset="0"/>
                <a:ea typeface="宋体" panose="02010600030101010101" pitchFamily="2" charset="-122"/>
              </a:defRPr>
            </a:lvl1pPr>
          </a:lstStyle>
          <a:p>
            <a:pPr>
              <a:defRPr/>
            </a:pPr>
            <a:endParaRPr lang="en-US" altLang="zh-CN"/>
          </a:p>
        </p:txBody>
      </p:sp>
      <p:sp>
        <p:nvSpPr>
          <p:cNvPr id="71684" name="Rectangle 4"/>
          <p:cNvSpPr>
            <a:spLocks noGrp="1" noRot="1" noChangeAspect="1" noChangeArrowheads="1"/>
          </p:cNvSpPr>
          <p:nvPr>
            <p:ph type="sldImg" idx="2"/>
          </p:nvPr>
        </p:nvSpPr>
        <p:spPr bwMode="auto">
          <a:xfrm>
            <a:off x="381000" y="685800"/>
            <a:ext cx="6096000" cy="3429000"/>
          </a:xfrm>
          <a:prstGeom prst="rect">
            <a:avLst/>
          </a:prstGeom>
          <a:noFill/>
          <a:ln w="9525">
            <a:noFill/>
            <a:miter lim="800000"/>
          </a:ln>
        </p:spPr>
      </p:sp>
      <p:sp>
        <p:nvSpPr>
          <p:cNvPr id="2053"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ctr" anchorCtr="0" compatLnSpc="1"/>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205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b="0" smtClean="0">
                <a:latin typeface="Arial" panose="020B0604020202020204" pitchFamily="34" charset="0"/>
                <a:ea typeface="宋体" panose="02010600030101010101" pitchFamily="2" charset="-122"/>
              </a:defRPr>
            </a:lvl1pPr>
          </a:lstStyle>
          <a:p>
            <a:pPr>
              <a:defRPr/>
            </a:pPr>
            <a:endParaRPr lang="en-US" altLang="zh-CN"/>
          </a:p>
        </p:txBody>
      </p:sp>
      <p:sp>
        <p:nvSpPr>
          <p:cNvPr id="205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b="0" smtClean="0">
                <a:latin typeface="Arial" panose="020B0604020202020204" pitchFamily="34" charset="0"/>
                <a:ea typeface="宋体" panose="02010600030101010101" pitchFamily="2" charset="-122"/>
              </a:defRPr>
            </a:lvl1pPr>
          </a:lstStyle>
          <a:p>
            <a:pPr>
              <a:defRPr/>
            </a:pPr>
            <a:fld id="{B1F1B7E1-E97E-4344-96B8-2817355953C5}"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797"/>
            <a:ext cx="10363200" cy="147028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880"/>
            <a:ext cx="8534400" cy="175290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835" indent="0" algn="ctr">
              <a:buNone/>
              <a:defRPr/>
            </a:lvl7pPr>
            <a:lvl8pPr marL="3201035" indent="0" algn="ctr">
              <a:buNone/>
              <a:defRPr/>
            </a:lvl8pPr>
            <a:lvl9pPr marL="3658235"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C0385CF-8300-480C-A1C8-26010D9EE409}" type="slidenum">
              <a:rPr lang="zh-CN" altLang="en-US"/>
            </a:fld>
            <a:endParaRPr lang="en-US" altLang="zh-CN"/>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23F24805-240C-4C19-B022-567C3CB3E5FA}" type="slidenum">
              <a:rPr lang="zh-CN" altLang="en-US"/>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7671"/>
            <a:ext cx="10363200" cy="136231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7221"/>
            <a:ext cx="10363200" cy="150044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835" indent="0">
              <a:buNone/>
              <a:defRPr sz="1400"/>
            </a:lvl7pPr>
            <a:lvl8pPr marL="3201035" indent="0">
              <a:buNone/>
              <a:defRPr sz="1400"/>
            </a:lvl8pPr>
            <a:lvl9pPr marL="3658235"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6EA2E6A-C640-4274-9AB1-E4CBB7175318}" type="slidenum">
              <a:rPr lang="zh-CN" altLang="en-US"/>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480"/>
            <a:ext cx="5384800" cy="45267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480"/>
            <a:ext cx="5384800" cy="45267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E482A8AF-034D-4E43-A8A3-80D27060BE85}" type="slidenum">
              <a:rPr lang="zh-CN" altLang="en-US"/>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381"/>
            <a:ext cx="5386917" cy="63987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5256"/>
            <a:ext cx="5386917" cy="395197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7" y="1535381"/>
            <a:ext cx="5389033" cy="63987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7" y="2175256"/>
            <a:ext cx="5389033" cy="395197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9EDA3E73-50B7-4AB7-85A3-76E1B1289A61}" type="slidenum">
              <a:rPr lang="zh-CN" altLang="en-US"/>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6638D76D-C1BB-4F67-981B-FEA6F7433E77}" type="slidenum">
              <a:rPr lang="zh-CN" altLang="en-US"/>
            </a:fld>
            <a:endParaRPr lang="en-US" altLang="zh-CN"/>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94BECE5A-BD8D-43B6-94C5-041D46A99734}" type="slidenum">
              <a:rPr lang="zh-CN" altLang="en-US"/>
            </a:fld>
            <a:endParaRPr lang="en-US" altLang="zh-CN"/>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97"/>
            <a:ext cx="4011084" cy="1162253"/>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97"/>
            <a:ext cx="6815667" cy="58541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351"/>
            <a:ext cx="4011084" cy="469188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835" indent="0">
              <a:buNone/>
              <a:defRPr sz="900"/>
            </a:lvl7pPr>
            <a:lvl8pPr marL="3201035" indent="0">
              <a:buNone/>
              <a:defRPr sz="900"/>
            </a:lvl8pPr>
            <a:lvl9pPr marL="3658235"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7E4A946A-9D3D-41BC-8D49-1247D3764BA2}" type="slidenum">
              <a:rPr lang="zh-CN" altLang="en-US"/>
            </a:fld>
            <a:endParaRPr lang="en-US" altLang="zh-CN"/>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1440"/>
            <a:ext cx="7315200" cy="566837"/>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883"/>
            <a:ext cx="7315200" cy="41155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8277"/>
            <a:ext cx="7315200" cy="80500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835" indent="0">
              <a:buNone/>
              <a:defRPr sz="900"/>
            </a:lvl7pPr>
            <a:lvl8pPr marL="3201035" indent="0">
              <a:buNone/>
              <a:defRPr sz="900"/>
            </a:lvl8pPr>
            <a:lvl9pPr marL="3658235"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2F20BFE-5C5B-4DF0-BED3-9BA0A34C7BEC}" type="slidenum">
              <a:rPr lang="zh-CN" altLang="en-US"/>
            </a:fld>
            <a:endParaRPr lang="en-US" altLang="zh-CN"/>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EF0B9C59-C105-452C-9E6D-BD2975767123}" type="slidenum">
              <a:rPr lang="zh-CN" altLang="en-US"/>
            </a:fld>
            <a:endParaRPr lang="en-US" altLang="zh-CN"/>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87"/>
            <a:ext cx="2743200" cy="585254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87"/>
            <a:ext cx="8026400" cy="585254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F1E716E8-8FEE-4022-85BF-4908C8C2331F}" type="slidenum">
              <a:rPr lang="zh-CN" altLang="en-US"/>
            </a:fld>
            <a:endParaRPr lang="en-US" altLang="zh-CN"/>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87"/>
            <a:ext cx="10972800" cy="11432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09600" y="1600480"/>
            <a:ext cx="10972800" cy="4526755"/>
          </a:xfrm>
        </p:spPr>
        <p:txBody>
          <a:bodyPr/>
          <a:lstStyle/>
          <a:p>
            <a:pPr lvl="0"/>
            <a:endParaRPr lang="zh-CN" alt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DC39AF7-0681-4420-9892-77C0F7647C55}" type="slidenum">
              <a:rPr lang="zh-CN" altLang="en-US"/>
            </a:fld>
            <a:endParaRPr lang="en-US" altLang="zh-CN"/>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87"/>
            <a:ext cx="10972800" cy="585254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2E3F8F29-175A-4772-B1F6-D761B4699CE2}" type="slidenum">
              <a:rPr lang="zh-CN" altLang="en-US"/>
            </a:fld>
            <a:endParaRPr lang="en-US" altLang="zh-CN"/>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87"/>
            <a:ext cx="10972800" cy="11432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09600" y="1600480"/>
            <a:ext cx="5384800" cy="452675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480"/>
            <a:ext cx="5384800" cy="452675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D6CF578A-762E-4C7C-99C8-A146B3B54805}" type="slidenum">
              <a:rPr lang="zh-CN" altLang="en-US"/>
            </a:fld>
            <a:endParaRPr lang="en-US" altLang="zh-CN"/>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5"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87"/>
            <a:ext cx="10972800" cy="11432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Rectangle 3"/>
          <p:cNvSpPr>
            <a:spLocks noGrp="1" noChangeArrowheads="1"/>
          </p:cNvSpPr>
          <p:nvPr>
            <p:ph type="body" idx="1"/>
          </p:nvPr>
        </p:nvSpPr>
        <p:spPr bwMode="auto">
          <a:xfrm>
            <a:off x="609600" y="1600480"/>
            <a:ext cx="10972800" cy="4526755"/>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609600" y="6246317"/>
            <a:ext cx="2844800" cy="476333"/>
          </a:xfrm>
          <a:prstGeom prst="rect">
            <a:avLst/>
          </a:prstGeom>
          <a:noFill/>
          <a:ln w="9525">
            <a:noFill/>
            <a:miter lim="800000"/>
          </a:ln>
          <a:effectLst/>
        </p:spPr>
        <p:txBody>
          <a:bodyPr vert="horz" wrap="square" lIns="91440" tIns="45720" rIns="91440" bIns="45720" numCol="1" anchor="t" anchorCtr="0" compatLnSpc="1"/>
          <a:lstStyle>
            <a:lvl1pPr>
              <a:defRPr sz="1400" b="0" smtClean="0">
                <a:latin typeface="+mn-lt"/>
                <a:ea typeface="+mn-ea"/>
              </a:defRPr>
            </a:lvl1pPr>
          </a:lstStyle>
          <a:p>
            <a:pPr>
              <a:defRPr/>
            </a:pPr>
            <a:endParaRPr lang="en-US" altLang="zh-CN"/>
          </a:p>
        </p:txBody>
      </p:sp>
      <p:sp>
        <p:nvSpPr>
          <p:cNvPr id="1029" name="Rectangle 5"/>
          <p:cNvSpPr>
            <a:spLocks noGrp="1" noChangeArrowheads="1"/>
          </p:cNvSpPr>
          <p:nvPr>
            <p:ph type="ftr" sz="quarter" idx="3"/>
          </p:nvPr>
        </p:nvSpPr>
        <p:spPr bwMode="auto">
          <a:xfrm>
            <a:off x="4165600" y="6246317"/>
            <a:ext cx="3860800" cy="476333"/>
          </a:xfrm>
          <a:prstGeom prst="rect">
            <a:avLst/>
          </a:prstGeom>
          <a:noFill/>
          <a:ln w="9525">
            <a:noFill/>
            <a:miter lim="800000"/>
          </a:ln>
          <a:effectLst/>
        </p:spPr>
        <p:txBody>
          <a:bodyPr vert="horz" wrap="square" lIns="91440" tIns="45720" rIns="91440" bIns="45720" numCol="1" anchor="t" anchorCtr="0" compatLnSpc="1"/>
          <a:lstStyle>
            <a:lvl1pPr algn="ctr">
              <a:defRPr sz="1400" b="0" smtClean="0">
                <a:latin typeface="+mn-lt"/>
                <a:ea typeface="+mn-ea"/>
              </a:defRPr>
            </a:lvl1pPr>
          </a:lstStyle>
          <a:p>
            <a:pPr>
              <a:defRPr/>
            </a:pPr>
            <a:endParaRPr lang="en-US" altLang="zh-CN"/>
          </a:p>
        </p:txBody>
      </p:sp>
      <p:sp>
        <p:nvSpPr>
          <p:cNvPr id="1030" name="Rectangle 6"/>
          <p:cNvSpPr>
            <a:spLocks noGrp="1" noChangeArrowheads="1"/>
          </p:cNvSpPr>
          <p:nvPr>
            <p:ph type="sldNum" sz="quarter" idx="4"/>
          </p:nvPr>
        </p:nvSpPr>
        <p:spPr bwMode="auto">
          <a:xfrm>
            <a:off x="8737600" y="6246317"/>
            <a:ext cx="2844800" cy="476333"/>
          </a:xfrm>
          <a:prstGeom prst="rect">
            <a:avLst/>
          </a:prstGeom>
          <a:noFill/>
          <a:ln w="9525">
            <a:noFill/>
            <a:miter lim="800000"/>
          </a:ln>
          <a:effectLst/>
        </p:spPr>
        <p:txBody>
          <a:bodyPr vert="horz" wrap="square" lIns="91440" tIns="45720" rIns="91440" bIns="45720" numCol="1" anchor="t" anchorCtr="0" compatLnSpc="1"/>
          <a:lstStyle>
            <a:lvl1pPr algn="r">
              <a:defRPr sz="1400" b="0" smtClean="0">
                <a:latin typeface="+mn-lt"/>
                <a:ea typeface="+mn-ea"/>
              </a:defRPr>
            </a:lvl1pPr>
          </a:lstStyle>
          <a:p>
            <a:pPr>
              <a:defRPr/>
            </a:pPr>
            <a:fld id="{1F52E171-497F-47D1-B184-84945414252F}" type="slidenum">
              <a:rPr lang="zh-CN" altLang="en-US"/>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3585" indent="-286385"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5235" indent="-228600" algn="l" rtl="0" fontAlgn="base">
        <a:spcBef>
          <a:spcPct val="20000"/>
        </a:spcBef>
        <a:spcAft>
          <a:spcPct val="0"/>
        </a:spcAft>
        <a:buChar char="»"/>
        <a:defRPr sz="2000">
          <a:solidFill>
            <a:schemeClr val="tx1"/>
          </a:solidFill>
          <a:latin typeface="+mn-lt"/>
          <a:ea typeface="+mn-ea"/>
        </a:defRPr>
      </a:lvl6pPr>
      <a:lvl7pPr marL="2972435" indent="-228600" algn="l" rtl="0" fontAlgn="base">
        <a:spcBef>
          <a:spcPct val="20000"/>
        </a:spcBef>
        <a:spcAft>
          <a:spcPct val="0"/>
        </a:spcAft>
        <a:buChar char="»"/>
        <a:defRPr sz="2000">
          <a:solidFill>
            <a:schemeClr val="tx1"/>
          </a:solidFill>
          <a:latin typeface="+mn-lt"/>
          <a:ea typeface="+mn-ea"/>
        </a:defRPr>
      </a:lvl7pPr>
      <a:lvl8pPr marL="3429635" indent="-228600" algn="l" rtl="0" fontAlgn="base">
        <a:spcBef>
          <a:spcPct val="20000"/>
        </a:spcBef>
        <a:spcAft>
          <a:spcPct val="0"/>
        </a:spcAft>
        <a:buChar char="»"/>
        <a:defRPr sz="2000">
          <a:solidFill>
            <a:schemeClr val="tx1"/>
          </a:solidFill>
          <a:latin typeface="+mn-lt"/>
          <a:ea typeface="+mn-ea"/>
        </a:defRPr>
      </a:lvl8pPr>
      <a:lvl9pPr marL="3886835"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tags" Target="../tags/tag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tags" Target="../tags/tag3.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4.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5.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6.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8.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tags" Target="../tags/tag9.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png"/><Relationship Id="rId7" Type="http://schemas.openxmlformats.org/officeDocument/2006/relationships/image" Target="../media/image8.jpeg"/><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7.jpeg"/><Relationship Id="rId2" Type="http://schemas.openxmlformats.org/officeDocument/2006/relationships/tags" Target="../tags/tag10.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3575980" y="915345"/>
            <a:ext cx="6981190" cy="706755"/>
          </a:xfrm>
          <a:prstGeom prst="rect">
            <a:avLst/>
          </a:prstGeom>
          <a:noFill/>
        </p:spPr>
        <p:txBody>
          <a:bodyPr wrap="square" rtlCol="0">
            <a:spAutoFit/>
          </a:bodyPr>
          <a:lstStyle/>
          <a:p>
            <a:pPr algn="ctr"/>
            <a:r>
              <a:rPr lang="zh-CN" altLang="en-US" sz="4000" dirty="0">
                <a:solidFill>
                  <a:srgbClr val="FFFF00"/>
                </a:solidFill>
              </a:rPr>
              <a:t>光友经营管理盈利模式</a:t>
            </a:r>
            <a:endParaRPr lang="zh-CN" altLang="en-US" sz="4000" dirty="0">
              <a:solidFill>
                <a:srgbClr val="FFFF00"/>
              </a:solidFill>
            </a:endParaRPr>
          </a:p>
        </p:txBody>
      </p:sp>
      <p:sp>
        <p:nvSpPr>
          <p:cNvPr id="2052" name="文本框 1"/>
          <p:cNvSpPr txBox="1">
            <a:spLocks noChangeArrowheads="1"/>
          </p:cNvSpPr>
          <p:nvPr>
            <p:custDataLst>
              <p:tags r:id="rId2"/>
            </p:custDataLst>
          </p:nvPr>
        </p:nvSpPr>
        <p:spPr bwMode="auto">
          <a:xfrm>
            <a:off x="3719830" y="2348865"/>
            <a:ext cx="6931025" cy="3144520"/>
          </a:xfrm>
          <a:prstGeom prst="rect">
            <a:avLst/>
          </a:prstGeom>
          <a:noFill/>
          <a:ln w="9525">
            <a:noFill/>
            <a:miter lim="800000"/>
          </a:ln>
        </p:spPr>
        <p:txBody>
          <a:bodyPr wrap="square">
            <a:noAutofit/>
          </a:bodyPr>
          <a:p>
            <a:pPr algn="ct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企业科学家、方便粉丝发明人、方便粉丝专家、教授级高工</a:t>
            </a:r>
            <a:r>
              <a:rPr lang="zh-CN" altLang="en-US" sz="2400" b="1" dirty="0">
                <a:solidFill>
                  <a:srgbClr val="FFFF00"/>
                </a:solidFill>
                <a:latin typeface="华文中宋" panose="02010600040101010101" pitchFamily="2" charset="-122"/>
                <a:ea typeface="宋体" panose="02010600030101010101" pitchFamily="2" charset="-122"/>
              </a:rPr>
              <a:t>      </a:t>
            </a:r>
            <a:r>
              <a:rPr lang="zh-CN" altLang="en-US" sz="2000" dirty="0"/>
              <a:t>                                           </a:t>
            </a:r>
            <a:endParaRPr lang="zh-CN" altLang="en-US" sz="2000" dirty="0"/>
          </a:p>
          <a:p>
            <a:pPr marL="457200" indent="-457200" algn="ctr"/>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  </a:t>
            </a: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中国食品产教融合共同体副理事长、</a:t>
            </a:r>
            <a:endPar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endParaRPr>
          </a:p>
          <a:p>
            <a:pPr marL="457200" indent="-457200" algn="ct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新中国成立</a:t>
            </a:r>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60</a:t>
            </a: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年</a:t>
            </a:r>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a:t>
            </a: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三农</a:t>
            </a:r>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a:t>
            </a: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模范人物、</a:t>
            </a:r>
            <a:endPar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endParaRPr>
          </a:p>
          <a:p>
            <a:pPr marL="457200" indent="-457200" algn="l"/>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              </a:t>
            </a:r>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光友薯业董事长</a:t>
            </a:r>
            <a:endPar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endParaRPr>
          </a:p>
          <a:p>
            <a:pPr marL="457200" indent="-457200" algn="l"/>
            <a:r>
              <a:rPr lang="zh-CN" altLang="en-US"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 </a:t>
            </a:r>
            <a:r>
              <a:rPr lang="en-US" altLang="zh-CN" sz="2400" b="1" dirty="0">
                <a:solidFill>
                  <a:srgbClr val="FFFF00"/>
                </a:solidFill>
                <a:latin typeface="华文中宋" panose="02010600040101010101" pitchFamily="2" charset="-122"/>
                <a:ea typeface="宋体" panose="02010600030101010101" pitchFamily="2" charset="-122"/>
                <a:sym typeface="宋体" panose="02010600030101010101" pitchFamily="2" charset="-122"/>
              </a:rPr>
              <a:t>                 </a:t>
            </a:r>
            <a:r>
              <a:rPr lang="en-US" altLang="zh-CN" sz="2400" dirty="0">
                <a:solidFill>
                  <a:srgbClr val="FFFF00"/>
                </a:solidFill>
              </a:rPr>
              <a:t>       </a:t>
            </a:r>
            <a:r>
              <a:rPr lang="zh-CN" altLang="en-US" sz="2400" b="1" dirty="0">
                <a:solidFill>
                  <a:srgbClr val="FFFF00"/>
                </a:solidFill>
                <a:sym typeface="+mn-ea"/>
              </a:rPr>
              <a:t>邹光友</a:t>
            </a:r>
            <a:r>
              <a:rPr lang="en-US" altLang="zh-CN" sz="2400" dirty="0">
                <a:solidFill>
                  <a:srgbClr val="FFFF00"/>
                </a:solidFill>
                <a:sym typeface="+mn-ea"/>
              </a:rPr>
              <a:t>   </a:t>
            </a:r>
            <a:endParaRPr lang="en-US" altLang="zh-CN" sz="2400" dirty="0">
              <a:solidFill>
                <a:srgbClr val="FFFF00"/>
              </a:solidFill>
            </a:endParaRPr>
          </a:p>
          <a:p>
            <a:pPr algn="ctr"/>
            <a:r>
              <a:rPr lang="en-US" altLang="zh-CN" sz="2400" dirty="0">
                <a:solidFill>
                  <a:srgbClr val="FFFF00"/>
                </a:solidFill>
              </a:rPr>
              <a:t>                                                                         </a:t>
            </a:r>
            <a:endParaRPr lang="en-US" altLang="zh-CN" sz="2400" dirty="0">
              <a:solidFill>
                <a:srgbClr val="FFFF00"/>
              </a:solidFill>
            </a:endParaRPr>
          </a:p>
          <a:p>
            <a:pPr algn="ctr"/>
            <a:r>
              <a:rPr lang="zh-CN" sz="2000" dirty="0">
                <a:solidFill>
                  <a:srgbClr val="FFFF00"/>
                </a:solidFill>
              </a:rPr>
              <a:t>中国</a:t>
            </a:r>
            <a:r>
              <a:rPr lang="en-US" altLang="zh-CN" sz="2000" dirty="0">
                <a:solidFill>
                  <a:srgbClr val="FFFF00"/>
                </a:solidFill>
              </a:rPr>
              <a:t> </a:t>
            </a:r>
            <a:r>
              <a:rPr lang="zh-CN" sz="2000" dirty="0">
                <a:solidFill>
                  <a:srgbClr val="FFFF00"/>
                </a:solidFill>
              </a:rPr>
              <a:t>四川光友红薯博物园</a:t>
            </a:r>
            <a:r>
              <a:rPr lang="en-US" altLang="zh-CN" sz="2000" dirty="0">
                <a:solidFill>
                  <a:srgbClr val="FFFF00"/>
                </a:solidFill>
              </a:rPr>
              <a:t>  </a:t>
            </a:r>
            <a:endParaRPr lang="en-US" altLang="zh-CN" sz="2000" dirty="0">
              <a:solidFill>
                <a:srgbClr val="FFFF00"/>
              </a:solidFill>
            </a:endParaRPr>
          </a:p>
          <a:p>
            <a:pPr algn="ctr"/>
            <a:r>
              <a:rPr lang="en-US" altLang="zh-CN" sz="2000" dirty="0">
                <a:solidFill>
                  <a:srgbClr val="FFFF00"/>
                </a:solidFill>
              </a:rPr>
              <a:t>2025.5.16</a:t>
            </a:r>
            <a:endParaRPr lang="en-US" altLang="zh-CN" sz="2000" dirty="0">
              <a:solidFill>
                <a:srgbClr val="FFFF00"/>
              </a:solidFill>
            </a:endParaRPr>
          </a:p>
          <a:p>
            <a:pPr algn="ctr"/>
            <a:endParaRPr lang="en-US" altLang="zh-CN" sz="2000" dirty="0">
              <a:solidFill>
                <a:srgbClr val="FFFF00"/>
              </a:solidFill>
            </a:endParaRPr>
          </a:p>
        </p:txBody>
      </p:sp>
      <p:pic>
        <p:nvPicPr>
          <p:cNvPr id="3" name="图片 2"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4338" name="文本占位符 4097"/>
          <p:cNvSpPr>
            <a:spLocks noGrp="1" noChangeArrowheads="1"/>
          </p:cNvSpPr>
          <p:nvPr>
            <p:ph type="body" idx="1"/>
          </p:nvPr>
        </p:nvSpPr>
        <p:spPr>
          <a:xfrm>
            <a:off x="3863340" y="2493010"/>
            <a:ext cx="6786245" cy="1950085"/>
          </a:xfrm>
        </p:spPr>
        <p:txBody>
          <a:bodyPr/>
          <a:lstStyle/>
          <a:p>
            <a:pPr marL="1905" indent="-344805" eaLnBrk="1" hangingPunct="1">
              <a:lnSpc>
                <a:spcPct val="150000"/>
              </a:lnSpc>
              <a:buFont typeface="Arial" panose="020B0604020202020204" pitchFamily="34" charset="0"/>
              <a:buNone/>
            </a:pPr>
            <a:r>
              <a:rPr lang="zh-CN" altLang="en-US" sz="3000" b="1" dirty="0" smtClean="0">
                <a:solidFill>
                  <a:srgbClr val="FFFF00"/>
                </a:solidFill>
              </a:rPr>
              <a:t>      全员按光友五大标准执行完成目标任务，全员按光友五大阶梯成长。</a:t>
            </a:r>
            <a:endParaRPr lang="zh-CN" altLang="en-US" sz="3000" b="1" dirty="0" smtClean="0">
              <a:solidFill>
                <a:srgbClr val="FFFF00"/>
              </a:solidFill>
            </a:endParaRPr>
          </a:p>
        </p:txBody>
      </p:sp>
      <p:sp>
        <p:nvSpPr>
          <p:cNvPr id="3" name="标题 3073"/>
          <p:cNvSpPr txBox="1">
            <a:spLocks noChangeArrowheads="1"/>
          </p:cNvSpPr>
          <p:nvPr/>
        </p:nvSpPr>
        <p:spPr bwMode="auto">
          <a:xfrm>
            <a:off x="2351378" y="1052817"/>
            <a:ext cx="7772400" cy="1102519"/>
          </a:xfrm>
          <a:prstGeom prst="rect">
            <a:avLst/>
          </a:prstGeom>
          <a:noFill/>
          <a:ln w="9525">
            <a:no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rgbClr val="FFCC00"/>
                </a:solidFill>
                <a:effectLst/>
                <a:uLnTx/>
                <a:uFillTx/>
                <a:latin typeface="+mj-lt"/>
                <a:ea typeface="+mj-ea"/>
                <a:cs typeface="+mj-cs"/>
              </a:rPr>
              <a:t>一、光友经营管理盈利模式</a:t>
            </a:r>
            <a:endParaRPr kumimoji="0" lang="zh-CN" altLang="en-US" sz="4000" b="1" i="0" u="none" strike="noStrike" kern="0" cap="none" spc="0" normalizeH="0" baseline="0" noProof="0" dirty="0" smtClean="0">
              <a:ln>
                <a:noFill/>
              </a:ln>
              <a:solidFill>
                <a:srgbClr val="FFCC00"/>
              </a:solidFill>
              <a:effectLst/>
              <a:uLnTx/>
              <a:uFillTx/>
              <a:latin typeface="+mj-lt"/>
              <a:ea typeface="+mj-ea"/>
              <a:cs typeface="+mj-cs"/>
            </a:endParaRPr>
          </a:p>
        </p:txBody>
      </p:sp>
      <p:pic>
        <p:nvPicPr>
          <p:cNvPr id="2" name="图片 1"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5362" name="标题 5121"/>
          <p:cNvSpPr>
            <a:spLocks noGrp="1" noChangeArrowheads="1"/>
          </p:cNvSpPr>
          <p:nvPr>
            <p:ph type="title"/>
          </p:nvPr>
        </p:nvSpPr>
        <p:spPr>
          <a:xfrm>
            <a:off x="2711133" y="1268571"/>
            <a:ext cx="8229600" cy="857250"/>
          </a:xfrm>
        </p:spPr>
        <p:txBody>
          <a:bodyPr/>
          <a:lstStyle/>
          <a:p>
            <a:pPr eaLnBrk="1" hangingPunct="1"/>
            <a:r>
              <a:rPr lang="en-US" altLang="zh-CN" sz="6000" b="1" smtClean="0">
                <a:solidFill>
                  <a:srgbClr val="FFCC00"/>
                </a:solidFill>
              </a:rPr>
              <a:t>1</a:t>
            </a:r>
            <a:r>
              <a:rPr lang="zh-CN" altLang="en-US" sz="6000" b="1" smtClean="0">
                <a:solidFill>
                  <a:srgbClr val="FFCC00"/>
                </a:solidFill>
              </a:rPr>
              <a:t>、光友五大标准</a:t>
            </a:r>
            <a:endParaRPr lang="zh-CN" altLang="en-US" sz="6000" b="1" smtClean="0">
              <a:solidFill>
                <a:srgbClr val="FFCC00"/>
              </a:solidFill>
            </a:endParaRPr>
          </a:p>
        </p:txBody>
      </p:sp>
      <p:pic>
        <p:nvPicPr>
          <p:cNvPr id="4" name="图片 3" descr="C:\Users\Administrator\Desktop\五大标准.png五大标准"/>
          <p:cNvPicPr>
            <a:picLocks noChangeAspect="1"/>
          </p:cNvPicPr>
          <p:nvPr>
            <p:custDataLst>
              <p:tags r:id="rId2"/>
            </p:custDataLst>
          </p:nvPr>
        </p:nvPicPr>
        <p:blipFill>
          <a:blip r:embed="rId3"/>
          <a:srcRect/>
          <a:stretch>
            <a:fillRect/>
          </a:stretch>
        </p:blipFill>
        <p:spPr>
          <a:xfrm>
            <a:off x="5231765" y="2493010"/>
            <a:ext cx="3271520" cy="3303905"/>
          </a:xfrm>
          <a:prstGeom prst="rect">
            <a:avLst/>
          </a:prstGeom>
        </p:spPr>
      </p:pic>
      <p:pic>
        <p:nvPicPr>
          <p:cNvPr id="2" name="图片 1" descr="图片1"/>
          <p:cNvPicPr>
            <a:picLocks noChangeAspect="1"/>
          </p:cNvPicPr>
          <p:nvPr/>
        </p:nvPicPr>
        <p:blipFill>
          <a:blip r:embed="rId4"/>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6386" name="标题 6145"/>
          <p:cNvSpPr>
            <a:spLocks noGrp="1" noChangeArrowheads="1"/>
          </p:cNvSpPr>
          <p:nvPr>
            <p:ph type="title"/>
          </p:nvPr>
        </p:nvSpPr>
        <p:spPr>
          <a:xfrm>
            <a:off x="1809720" y="1500174"/>
            <a:ext cx="8229600" cy="608410"/>
          </a:xfrm>
        </p:spPr>
        <p:txBody>
          <a:bodyPr/>
          <a:lstStyle/>
          <a:p>
            <a:pPr eaLnBrk="1" hangingPunct="1"/>
            <a:r>
              <a:rPr lang="en-US" altLang="zh-CN" b="1" dirty="0" smtClean="0">
                <a:solidFill>
                  <a:srgbClr val="FFCC00"/>
                </a:solidFill>
              </a:rPr>
              <a:t>1.1</a:t>
            </a:r>
            <a:r>
              <a:rPr lang="zh-CN" altLang="en-US" b="1" dirty="0" smtClean="0">
                <a:solidFill>
                  <a:srgbClr val="FFCC00"/>
                </a:solidFill>
              </a:rPr>
              <a:t>上级计划</a:t>
            </a:r>
            <a:endParaRPr lang="zh-CN" altLang="en-US" b="1" dirty="0" smtClean="0">
              <a:solidFill>
                <a:srgbClr val="FFCC00"/>
              </a:solidFill>
            </a:endParaRPr>
          </a:p>
        </p:txBody>
      </p:sp>
      <p:sp>
        <p:nvSpPr>
          <p:cNvPr id="16387" name="文本框 6146"/>
          <p:cNvSpPr txBox="1">
            <a:spLocks noChangeArrowheads="1"/>
          </p:cNvSpPr>
          <p:nvPr/>
        </p:nvSpPr>
        <p:spPr bwMode="auto">
          <a:xfrm>
            <a:off x="2012951" y="2245519"/>
            <a:ext cx="7851775" cy="1076325"/>
          </a:xfrm>
          <a:prstGeom prst="rect">
            <a:avLst/>
          </a:prstGeom>
          <a:noFill/>
          <a:ln w="9525">
            <a:noFill/>
            <a:miter lim="800000"/>
          </a:ln>
        </p:spPr>
        <p:txBody>
          <a:bodyPr>
            <a:spAutoFit/>
          </a:bodyPr>
          <a:lstStyle/>
          <a:p>
            <a:endParaRPr lang="zh-CN" altLang="en-US" sz="3200">
              <a:solidFill>
                <a:srgbClr val="FFFF00"/>
              </a:solidFill>
              <a:latin typeface="Calibri" panose="020F0502020204030204" pitchFamily="34" charset="0"/>
            </a:endParaRPr>
          </a:p>
          <a:p>
            <a:endParaRPr lang="zh-CN" altLang="en-US" sz="3200">
              <a:solidFill>
                <a:srgbClr val="FFFF00"/>
              </a:solidFill>
              <a:latin typeface="Calibri" panose="020F0502020204030204" pitchFamily="34" charset="0"/>
            </a:endParaRPr>
          </a:p>
        </p:txBody>
      </p:sp>
      <p:sp>
        <p:nvSpPr>
          <p:cNvPr id="16388" name="文本框 6147"/>
          <p:cNvSpPr txBox="1">
            <a:spLocks noChangeArrowheads="1"/>
          </p:cNvSpPr>
          <p:nvPr/>
        </p:nvSpPr>
        <p:spPr bwMode="auto">
          <a:xfrm>
            <a:off x="4452926" y="2143116"/>
            <a:ext cx="5613400" cy="2584450"/>
          </a:xfrm>
          <a:prstGeom prst="rect">
            <a:avLst/>
          </a:prstGeom>
          <a:noFill/>
          <a:ln w="9525">
            <a:noFill/>
            <a:miter lim="800000"/>
          </a:ln>
        </p:spPr>
        <p:txBody>
          <a:bodyPr>
            <a:spAutoFit/>
          </a:bodyPr>
          <a:lstStyle/>
          <a:p>
            <a:pPr>
              <a:lnSpc>
                <a:spcPct val="150000"/>
              </a:lnSpc>
            </a:pPr>
            <a:r>
              <a:rPr lang="zh-CN" altLang="en-US" sz="3600" b="1" dirty="0">
                <a:solidFill>
                  <a:srgbClr val="FFCC00"/>
                </a:solidFill>
                <a:latin typeface="Calibri" panose="020F0502020204030204" pitchFamily="34" charset="0"/>
              </a:rPr>
              <a:t>1.1.1按指标分类</a:t>
            </a:r>
            <a:endParaRPr lang="zh-CN" altLang="en-US" sz="36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⑴  </a:t>
            </a:r>
            <a:r>
              <a:rPr lang="zh-CN" altLang="en-US" sz="2400" b="1" dirty="0">
                <a:solidFill>
                  <a:srgbClr val="FFCC00"/>
                </a:solidFill>
                <a:latin typeface="Calibri" panose="020F0502020204030204" pitchFamily="34" charset="0"/>
              </a:rPr>
              <a:t>经济指标完成率</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⑵  </a:t>
            </a:r>
            <a:r>
              <a:rPr lang="zh-CN" altLang="en-US" sz="2400" b="1" dirty="0">
                <a:solidFill>
                  <a:srgbClr val="FFCC00"/>
                </a:solidFill>
                <a:latin typeface="Calibri" panose="020F0502020204030204" pitchFamily="34" charset="0"/>
              </a:rPr>
              <a:t>KPI指标达成率</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⑶  </a:t>
            </a:r>
            <a:r>
              <a:rPr lang="zh-CN" altLang="en-US" sz="2400" b="1" dirty="0">
                <a:solidFill>
                  <a:srgbClr val="FFCC00"/>
                </a:solidFill>
                <a:latin typeface="Calibri" panose="020F0502020204030204" pitchFamily="34" charset="0"/>
              </a:rPr>
              <a:t>重点工作指标达成率</a:t>
            </a:r>
            <a:endParaRPr lang="zh-CN" altLang="en-US" sz="2400" b="1" dirty="0">
              <a:solidFill>
                <a:srgbClr val="FFCC00"/>
              </a:solidFill>
              <a:latin typeface="Calibri" panose="020F0502020204030204" pitchFamily="34" charset="0"/>
            </a:endParaRPr>
          </a:p>
        </p:txBody>
      </p:sp>
      <p:pic>
        <p:nvPicPr>
          <p:cNvPr id="2" name="图片 1"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7410" name="标题 7169"/>
          <p:cNvSpPr>
            <a:spLocks noGrp="1" noChangeArrowheads="1"/>
          </p:cNvSpPr>
          <p:nvPr>
            <p:ph type="title"/>
          </p:nvPr>
        </p:nvSpPr>
        <p:spPr>
          <a:xfrm>
            <a:off x="2855571" y="1484935"/>
            <a:ext cx="7527925" cy="391716"/>
          </a:xfrm>
        </p:spPr>
        <p:txBody>
          <a:bodyPr/>
          <a:lstStyle/>
          <a:p>
            <a:pPr algn="l" eaLnBrk="1" hangingPunct="1"/>
            <a:r>
              <a:rPr lang="zh-CN" altLang="en-US" sz="3600" b="1" dirty="0" smtClean="0">
                <a:solidFill>
                  <a:srgbClr val="FFCC00"/>
                </a:solidFill>
              </a:rPr>
              <a:t>1.1.2 按时间阶段分类</a:t>
            </a:r>
            <a:endParaRPr lang="zh-CN" altLang="en-US" sz="3600" b="1" dirty="0" smtClean="0">
              <a:solidFill>
                <a:srgbClr val="FFCC00"/>
              </a:solidFill>
            </a:endParaRPr>
          </a:p>
        </p:txBody>
      </p:sp>
      <p:sp>
        <p:nvSpPr>
          <p:cNvPr id="17411" name="文本占位符 7170"/>
          <p:cNvSpPr>
            <a:spLocks noGrp="1" noChangeArrowheads="1"/>
          </p:cNvSpPr>
          <p:nvPr>
            <p:ph type="body" idx="1"/>
          </p:nvPr>
        </p:nvSpPr>
        <p:spPr>
          <a:xfrm>
            <a:off x="3803650" y="2348865"/>
            <a:ext cx="7084060" cy="1287145"/>
          </a:xfrm>
        </p:spPr>
        <p:txBody>
          <a:bodyPr/>
          <a:lstStyle/>
          <a:p>
            <a:pPr marL="1905" indent="-344805" eaLnBrk="1" hangingPunct="1">
              <a:buFont typeface="Arial" panose="020B0604020202020204" pitchFamily="34" charset="0"/>
              <a:buNone/>
            </a:pPr>
            <a:r>
              <a:rPr lang="zh-CN" altLang="en-US" b="1" dirty="0" smtClean="0">
                <a:solidFill>
                  <a:srgbClr val="FFCC00"/>
                </a:solidFill>
                <a:latin typeface="Calibri" panose="020F0502020204030204" pitchFamily="34" charset="0"/>
                <a:sym typeface="宋体" panose="02010600030101010101" pitchFamily="2" charset="-122"/>
              </a:rPr>
              <a:t>⑴  </a:t>
            </a:r>
            <a:r>
              <a:rPr lang="zh-CN" altLang="en-US" b="1" dirty="0" smtClean="0">
                <a:solidFill>
                  <a:srgbClr val="FFCC00"/>
                </a:solidFill>
                <a:latin typeface="Calibri" panose="020F0502020204030204" pitchFamily="34" charset="0"/>
                <a:sym typeface="+mn-ea"/>
              </a:rPr>
              <a:t>日计划；                     </a:t>
            </a:r>
            <a:r>
              <a:rPr lang="zh-CN" altLang="en-US" b="1" dirty="0" smtClean="0">
                <a:solidFill>
                  <a:srgbClr val="FFCC00"/>
                </a:solidFill>
                <a:latin typeface="Calibri" panose="020F0502020204030204" pitchFamily="34" charset="0"/>
                <a:sym typeface="宋体" panose="02010600030101010101" pitchFamily="2" charset="-122"/>
              </a:rPr>
              <a:t>⑵  </a:t>
            </a:r>
            <a:r>
              <a:rPr lang="zh-CN" altLang="en-US" b="1" dirty="0" smtClean="0">
                <a:solidFill>
                  <a:srgbClr val="FFCC00"/>
                </a:solidFill>
                <a:latin typeface="Calibri" panose="020F0502020204030204" pitchFamily="34" charset="0"/>
                <a:sym typeface="+mn-ea"/>
              </a:rPr>
              <a:t>周计划；</a:t>
            </a:r>
            <a:endParaRPr lang="zh-CN" altLang="en-US" b="1" dirty="0" smtClean="0">
              <a:solidFill>
                <a:srgbClr val="FFCC00"/>
              </a:solidFill>
              <a:latin typeface="Calibri" panose="020F0502020204030204" pitchFamily="34" charset="0"/>
            </a:endParaRPr>
          </a:p>
          <a:p>
            <a:pPr marL="1905" indent="-344805" eaLnBrk="1" hangingPunct="1">
              <a:buFont typeface="Arial" panose="020B0604020202020204" pitchFamily="34" charset="0"/>
              <a:buNone/>
            </a:pPr>
            <a:r>
              <a:rPr lang="zh-CN" altLang="en-US" b="1" dirty="0" smtClean="0">
                <a:solidFill>
                  <a:srgbClr val="FFCC00"/>
                </a:solidFill>
                <a:latin typeface="Calibri" panose="020F0502020204030204" pitchFamily="34" charset="0"/>
                <a:sym typeface="宋体" panose="02010600030101010101" pitchFamily="2" charset="-122"/>
              </a:rPr>
              <a:t>⑶  月</a:t>
            </a:r>
            <a:r>
              <a:rPr lang="zh-CN" altLang="en-US" b="1" dirty="0" smtClean="0">
                <a:solidFill>
                  <a:srgbClr val="FFCC00"/>
                </a:solidFill>
                <a:latin typeface="Calibri" panose="020F0502020204030204" pitchFamily="34" charset="0"/>
                <a:sym typeface="+mn-ea"/>
              </a:rPr>
              <a:t>计划；                     </a:t>
            </a:r>
            <a:r>
              <a:rPr lang="zh-CN" altLang="en-US" b="1" dirty="0" smtClean="0">
                <a:solidFill>
                  <a:srgbClr val="FFCC00"/>
                </a:solidFill>
                <a:latin typeface="宋体" panose="02010600030101010101" pitchFamily="2" charset="-122"/>
                <a:sym typeface="宋体" panose="02010600030101010101" pitchFamily="2" charset="-122"/>
              </a:rPr>
              <a:t>⑷ 季</a:t>
            </a:r>
            <a:r>
              <a:rPr lang="zh-CN" altLang="en-US" b="1" dirty="0" smtClean="0">
                <a:solidFill>
                  <a:srgbClr val="FFCC00"/>
                </a:solidFill>
                <a:latin typeface="Calibri" panose="020F0502020204030204" pitchFamily="34" charset="0"/>
                <a:sym typeface="+mn-ea"/>
              </a:rPr>
              <a:t>计划；</a:t>
            </a:r>
            <a:endParaRPr lang="zh-CN" altLang="en-US" b="1" dirty="0" smtClean="0">
              <a:solidFill>
                <a:srgbClr val="FFCC00"/>
              </a:solidFill>
              <a:latin typeface="Calibri" panose="020F0502020204030204" pitchFamily="34" charset="0"/>
            </a:endParaRPr>
          </a:p>
          <a:p>
            <a:pPr marL="1905" indent="-344805" eaLnBrk="1" hangingPunct="1">
              <a:buFont typeface="Arial" panose="020B0604020202020204" pitchFamily="34" charset="0"/>
              <a:buNone/>
            </a:pPr>
            <a:r>
              <a:rPr lang="zh-CN" altLang="en-US" b="1" dirty="0" smtClean="0">
                <a:solidFill>
                  <a:srgbClr val="FFCC00"/>
                </a:solidFill>
                <a:latin typeface="Calibri" panose="020F0502020204030204" pitchFamily="34" charset="0"/>
                <a:sym typeface="宋体" panose="02010600030101010101" pitchFamily="2" charset="-122"/>
              </a:rPr>
              <a:t>⑸ 年度计划；                  ⑹</a:t>
            </a:r>
            <a:r>
              <a:rPr lang="zh-CN" altLang="en-US" b="1" dirty="0" smtClean="0">
                <a:solidFill>
                  <a:srgbClr val="FFCC00"/>
                </a:solidFill>
                <a:latin typeface="Calibri" panose="020F0502020204030204" pitchFamily="34" charset="0"/>
                <a:sym typeface="+mn-ea"/>
              </a:rPr>
              <a:t>专项活动计划；</a:t>
            </a:r>
            <a:endParaRPr lang="zh-CN" altLang="en-US" b="1" dirty="0" smtClean="0">
              <a:solidFill>
                <a:srgbClr val="FFCC00"/>
              </a:solidFill>
              <a:latin typeface="Calibri" panose="020F0502020204030204" pitchFamily="34" charset="0"/>
              <a:sym typeface="+mn-ea"/>
            </a:endParaRPr>
          </a:p>
          <a:p>
            <a:pPr marL="1905" indent="-344805" eaLnBrk="1" hangingPunct="1">
              <a:buFont typeface="Arial" panose="020B0604020202020204" pitchFamily="34" charset="0"/>
              <a:buNone/>
            </a:pPr>
            <a:r>
              <a:rPr lang="zh-CN" altLang="en-US" sz="3200" b="1" dirty="0" smtClean="0">
                <a:solidFill>
                  <a:srgbClr val="FFCC00"/>
                </a:solidFill>
                <a:latin typeface="Calibri" panose="020F0502020204030204" pitchFamily="34" charset="0"/>
                <a:sym typeface="宋体" panose="02010600030101010101" pitchFamily="2" charset="-122"/>
              </a:rPr>
              <a:t>（7）</a:t>
            </a:r>
            <a:r>
              <a:rPr lang="zh-CN" altLang="en-US" sz="3200" b="1" dirty="0" smtClean="0">
                <a:solidFill>
                  <a:srgbClr val="FFCC00"/>
                </a:solidFill>
                <a:latin typeface="Calibri" panose="020F0502020204030204" pitchFamily="34" charset="0"/>
              </a:rPr>
              <a:t>其他计划。</a:t>
            </a:r>
            <a:endParaRPr lang="zh-CN" altLang="en-US" sz="3200" b="1" dirty="0" smtClean="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8434" name="标题 8193"/>
          <p:cNvSpPr>
            <a:spLocks noGrp="1" noChangeArrowheads="1"/>
          </p:cNvSpPr>
          <p:nvPr>
            <p:ph type="title"/>
          </p:nvPr>
        </p:nvSpPr>
        <p:spPr>
          <a:xfrm>
            <a:off x="3575685" y="1557020"/>
            <a:ext cx="6453505" cy="593090"/>
          </a:xfrm>
        </p:spPr>
        <p:txBody>
          <a:bodyPr/>
          <a:lstStyle/>
          <a:p>
            <a:pPr algn="l" eaLnBrk="1" hangingPunct="1"/>
            <a:r>
              <a:rPr lang="zh-CN" altLang="en-US" sz="3600" b="1" smtClean="0">
                <a:solidFill>
                  <a:srgbClr val="FFCC00"/>
                </a:solidFill>
              </a:rPr>
              <a:t>1.1.3  按部门岗位分类</a:t>
            </a:r>
            <a:endParaRPr lang="zh-CN" altLang="en-US" sz="3600" b="1" smtClean="0">
              <a:solidFill>
                <a:srgbClr val="FFCC00"/>
              </a:solidFill>
            </a:endParaRPr>
          </a:p>
        </p:txBody>
      </p:sp>
      <p:sp>
        <p:nvSpPr>
          <p:cNvPr id="18435" name="文本占位符 8194"/>
          <p:cNvSpPr>
            <a:spLocks noGrp="1" noChangeArrowheads="1"/>
          </p:cNvSpPr>
          <p:nvPr>
            <p:ph type="body" idx="1"/>
          </p:nvPr>
        </p:nvSpPr>
        <p:spPr>
          <a:xfrm>
            <a:off x="3982085" y="2434590"/>
            <a:ext cx="6649085" cy="571500"/>
          </a:xfrm>
        </p:spPr>
        <p:txBody>
          <a:bodyPr/>
          <a:lstStyle/>
          <a:p>
            <a:pPr marL="1905" indent="-344805" eaLnBrk="1" hangingPunct="1">
              <a:buFont typeface="Arial" panose="020B0604020202020204" pitchFamily="34" charset="0"/>
              <a:buNone/>
            </a:pPr>
            <a:r>
              <a:rPr lang="zh-CN" altLang="en-US" sz="2800" b="1" smtClean="0">
                <a:solidFill>
                  <a:srgbClr val="FFCC00"/>
                </a:solidFill>
              </a:rPr>
              <a:t>按公司组织架构制定各岗位计划</a:t>
            </a:r>
            <a:endParaRPr lang="zh-CN" altLang="en-US" sz="2800" b="1" smtClean="0">
              <a:solidFill>
                <a:srgbClr val="FFCC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9458" name="标题 15361"/>
          <p:cNvSpPr>
            <a:spLocks noGrp="1" noChangeArrowheads="1"/>
          </p:cNvSpPr>
          <p:nvPr>
            <p:ph type="title"/>
          </p:nvPr>
        </p:nvSpPr>
        <p:spPr>
          <a:xfrm>
            <a:off x="2207231" y="1053134"/>
            <a:ext cx="8229600" cy="554831"/>
          </a:xfrm>
        </p:spPr>
        <p:txBody>
          <a:bodyPr/>
          <a:lstStyle/>
          <a:p>
            <a:pPr eaLnBrk="1" hangingPunct="1"/>
            <a:r>
              <a:rPr lang="en-US" altLang="zh-CN" sz="4000" b="1" dirty="0" smtClean="0">
                <a:solidFill>
                  <a:srgbClr val="FFCC00"/>
                </a:solidFill>
              </a:rPr>
              <a:t>1.2 </a:t>
            </a:r>
            <a:r>
              <a:rPr lang="zh-CN" altLang="en-US" sz="4000" b="1" dirty="0" smtClean="0">
                <a:solidFill>
                  <a:srgbClr val="FFCC00"/>
                </a:solidFill>
              </a:rPr>
              <a:t>管理制度</a:t>
            </a:r>
            <a:endParaRPr lang="zh-CN" altLang="en-US" sz="4000" b="1" dirty="0" smtClean="0">
              <a:solidFill>
                <a:srgbClr val="FFCC00"/>
              </a:solidFill>
            </a:endParaRPr>
          </a:p>
        </p:txBody>
      </p:sp>
      <p:sp>
        <p:nvSpPr>
          <p:cNvPr id="19459" name="文本框 15362"/>
          <p:cNvSpPr txBox="1">
            <a:spLocks noChangeArrowheads="1"/>
          </p:cNvSpPr>
          <p:nvPr/>
        </p:nvSpPr>
        <p:spPr bwMode="auto">
          <a:xfrm>
            <a:off x="3750945" y="2277110"/>
            <a:ext cx="7332345" cy="3322955"/>
          </a:xfrm>
          <a:prstGeom prst="rect">
            <a:avLst/>
          </a:prstGeom>
          <a:noFill/>
          <a:ln w="9525">
            <a:noFill/>
            <a:miter lim="800000"/>
          </a:ln>
        </p:spPr>
        <p:txBody>
          <a:bodyPr wrap="square">
            <a:spAutoFit/>
          </a:bodyPr>
          <a:lstStyle/>
          <a:p>
            <a:pPr>
              <a:lnSpc>
                <a:spcPct val="150000"/>
              </a:lnSpc>
            </a:pPr>
            <a:r>
              <a:rPr lang="zh-CN" altLang="en-US" sz="2000" b="1" dirty="0">
                <a:solidFill>
                  <a:srgbClr val="FFCC00"/>
                </a:solidFill>
                <a:latin typeface="华文中宋" panose="02010600040101010101" pitchFamily="2" charset="-122"/>
                <a:cs typeface="华文中宋" panose="02010600040101010101" pitchFamily="2" charset="-122"/>
                <a:sym typeface="宋体" panose="02010600030101010101" pitchFamily="2" charset="-122"/>
              </a:rPr>
              <a:t>⑴ </a:t>
            </a:r>
            <a:r>
              <a:rPr lang="zh-CN" altLang="en-US" sz="2000" b="1" dirty="0">
                <a:solidFill>
                  <a:srgbClr val="FFCC00"/>
                </a:solidFill>
                <a:latin typeface="华文中宋" panose="02010600040101010101" pitchFamily="2" charset="-122"/>
                <a:cs typeface="华文中宋" panose="02010600040101010101" pitchFamily="2" charset="-122"/>
              </a:rPr>
              <a:t>《光友员工手册》、《光友财务制度》、《光友营销手册》、光友</a:t>
            </a:r>
            <a:r>
              <a:rPr lang="en-US" altLang="zh-CN" sz="2000" b="1" dirty="0">
                <a:solidFill>
                  <a:srgbClr val="FFCC00"/>
                </a:solidFill>
                <a:latin typeface="华文中宋" panose="02010600040101010101" pitchFamily="2" charset="-122"/>
                <a:cs typeface="华文中宋" panose="02010600040101010101" pitchFamily="2" charset="-122"/>
              </a:rPr>
              <a:t>ISO9001</a:t>
            </a:r>
            <a:r>
              <a:rPr lang="zh-CN" altLang="en-US" sz="2000" b="1" dirty="0">
                <a:solidFill>
                  <a:srgbClr val="FFCC00"/>
                </a:solidFill>
                <a:latin typeface="华文中宋" panose="02010600040101010101" pitchFamily="2" charset="-122"/>
                <a:cs typeface="华文中宋" panose="02010600040101010101" pitchFamily="2" charset="-122"/>
              </a:rPr>
              <a:t>质量管理体系及HACCP质量安全管理体系标准、</a:t>
            </a:r>
            <a:r>
              <a:rPr lang="en-US" altLang="zh-CN" sz="2000" b="1" dirty="0">
                <a:solidFill>
                  <a:srgbClr val="FFCC00"/>
                </a:solidFill>
                <a:latin typeface="华文中宋" panose="02010600040101010101" pitchFamily="2" charset="-122"/>
                <a:cs typeface="华文中宋" panose="02010600040101010101" pitchFamily="2" charset="-122"/>
              </a:rPr>
              <a:t>7S</a:t>
            </a:r>
            <a:r>
              <a:rPr lang="zh-CN" altLang="en-US" sz="2000" b="1" dirty="0">
                <a:solidFill>
                  <a:srgbClr val="FFCC00"/>
                </a:solidFill>
                <a:latin typeface="华文中宋" panose="02010600040101010101" pitchFamily="2" charset="-122"/>
                <a:cs typeface="华文中宋" panose="02010600040101010101" pitchFamily="2" charset="-122"/>
              </a:rPr>
              <a:t>管理标准等；</a:t>
            </a:r>
            <a:endParaRPr lang="zh-CN" altLang="en-US" sz="2000" b="1" dirty="0">
              <a:solidFill>
                <a:srgbClr val="FFCC00"/>
              </a:solidFill>
              <a:latin typeface="华文中宋" panose="02010600040101010101" pitchFamily="2" charset="-122"/>
              <a:cs typeface="华文中宋" panose="02010600040101010101" pitchFamily="2" charset="-122"/>
            </a:endParaRPr>
          </a:p>
          <a:p>
            <a:pPr>
              <a:lnSpc>
                <a:spcPct val="150000"/>
              </a:lnSpc>
            </a:pPr>
            <a:r>
              <a:rPr lang="zh-CN" altLang="en-US" sz="2000" b="1" dirty="0">
                <a:solidFill>
                  <a:srgbClr val="FFCC00"/>
                </a:solidFill>
                <a:latin typeface="华文中宋" panose="02010600040101010101" pitchFamily="2" charset="-122"/>
                <a:cs typeface="华文中宋" panose="02010600040101010101" pitchFamily="2" charset="-122"/>
                <a:sym typeface="宋体" panose="02010600030101010101" pitchFamily="2" charset="-122"/>
              </a:rPr>
              <a:t>⑵  </a:t>
            </a:r>
            <a:r>
              <a:rPr lang="zh-CN" altLang="en-US" sz="2000" b="1" dirty="0">
                <a:solidFill>
                  <a:srgbClr val="FFCC00"/>
                </a:solidFill>
                <a:latin typeface="华文中宋" panose="02010600040101010101" pitchFamily="2" charset="-122"/>
                <a:cs typeface="华文中宋" panose="02010600040101010101" pitchFamily="2" charset="-122"/>
              </a:rPr>
              <a:t>部门或公司发布的各类业务管理办法、管理规定及其考核办法；</a:t>
            </a:r>
            <a:endParaRPr lang="zh-CN" altLang="en-US" sz="2000" b="1" dirty="0">
              <a:solidFill>
                <a:srgbClr val="FFCC00"/>
              </a:solidFill>
              <a:latin typeface="华文中宋" panose="02010600040101010101" pitchFamily="2" charset="-122"/>
              <a:cs typeface="华文中宋" panose="02010600040101010101" pitchFamily="2" charset="-122"/>
            </a:endParaRPr>
          </a:p>
          <a:p>
            <a:pPr>
              <a:lnSpc>
                <a:spcPct val="150000"/>
              </a:lnSpc>
            </a:pPr>
            <a:r>
              <a:rPr lang="zh-CN" altLang="en-US" sz="2000" b="1" dirty="0">
                <a:solidFill>
                  <a:srgbClr val="FFCC00"/>
                </a:solidFill>
                <a:latin typeface="华文中宋" panose="02010600040101010101" pitchFamily="2" charset="-122"/>
                <a:cs typeface="华文中宋" panose="02010600040101010101" pitchFamily="2" charset="-122"/>
                <a:sym typeface="宋体" panose="02010600030101010101" pitchFamily="2" charset="-122"/>
              </a:rPr>
              <a:t>⑶  </a:t>
            </a:r>
            <a:r>
              <a:rPr lang="zh-CN" altLang="en-US" sz="2000" b="1" dirty="0">
                <a:solidFill>
                  <a:srgbClr val="FFCC00"/>
                </a:solidFill>
                <a:latin typeface="华文中宋" panose="02010600040101010101" pitchFamily="2" charset="-122"/>
                <a:cs typeface="华文中宋" panose="02010600040101010101" pitchFamily="2" charset="-122"/>
              </a:rPr>
              <a:t>各部门</a:t>
            </a:r>
            <a:r>
              <a:rPr lang="zh-CN" altLang="en-US" sz="2000" b="1" dirty="0">
                <a:solidFill>
                  <a:srgbClr val="FFCC00"/>
                </a:solidFill>
                <a:latin typeface="华文中宋" panose="02010600040101010101" pitchFamily="2" charset="-122"/>
                <a:cs typeface="华文中宋" panose="02010600040101010101" pitchFamily="2" charset="-122"/>
              </a:rPr>
              <a:t>或公司发布的各类通知、公告等；</a:t>
            </a:r>
            <a:endParaRPr lang="zh-CN" altLang="en-US" sz="2000" b="1" dirty="0">
              <a:solidFill>
                <a:srgbClr val="FFCC00"/>
              </a:solidFill>
              <a:latin typeface="华文中宋" panose="02010600040101010101" pitchFamily="2" charset="-122"/>
              <a:cs typeface="华文中宋" panose="02010600040101010101" pitchFamily="2" charset="-122"/>
            </a:endParaRPr>
          </a:p>
          <a:p>
            <a:pPr>
              <a:lnSpc>
                <a:spcPct val="150000"/>
              </a:lnSpc>
            </a:pPr>
            <a:r>
              <a:rPr lang="zh-CN" altLang="en-US" sz="2000" b="1" dirty="0">
                <a:solidFill>
                  <a:srgbClr val="FFCC00"/>
                </a:solidFill>
                <a:latin typeface="华文中宋" panose="02010600040101010101" pitchFamily="2" charset="-122"/>
                <a:cs typeface="华文中宋" panose="02010600040101010101" pitchFamily="2" charset="-122"/>
                <a:sym typeface="宋体" panose="02010600030101010101" pitchFamily="2" charset="-122"/>
              </a:rPr>
              <a:t>⑷   </a:t>
            </a:r>
            <a:r>
              <a:rPr lang="zh-CN" altLang="en-US" sz="2000" b="1" dirty="0">
                <a:solidFill>
                  <a:srgbClr val="FFCC00"/>
                </a:solidFill>
                <a:latin typeface="华文中宋" panose="02010600040101010101" pitchFamily="2" charset="-122"/>
                <a:cs typeface="华文中宋" panose="02010600040101010101" pitchFamily="2" charset="-122"/>
              </a:rPr>
              <a:t>其他制度。</a:t>
            </a:r>
            <a:endParaRPr lang="zh-CN" altLang="en-US" sz="2000" b="1" dirty="0">
              <a:solidFill>
                <a:srgbClr val="FFCC00"/>
              </a:solidFill>
              <a:latin typeface="华文中宋" panose="02010600040101010101" pitchFamily="2" charset="-122"/>
              <a:cs typeface="华文中宋" panose="02010600040101010101" pitchFamily="2" charset="-122"/>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0482" name="标题 10241"/>
          <p:cNvSpPr>
            <a:spLocks noGrp="1" noChangeArrowheads="1"/>
          </p:cNvSpPr>
          <p:nvPr>
            <p:ph type="title"/>
          </p:nvPr>
        </p:nvSpPr>
        <p:spPr>
          <a:xfrm>
            <a:off x="1981200" y="1390650"/>
            <a:ext cx="8229600" cy="642938"/>
          </a:xfrm>
        </p:spPr>
        <p:txBody>
          <a:bodyPr/>
          <a:lstStyle/>
          <a:p>
            <a:pPr eaLnBrk="1" hangingPunct="1"/>
            <a:r>
              <a:rPr lang="en-US" altLang="zh-CN" sz="4000" b="1" smtClean="0">
                <a:solidFill>
                  <a:srgbClr val="FFCC00"/>
                </a:solidFill>
              </a:rPr>
              <a:t>1.3 </a:t>
            </a:r>
            <a:r>
              <a:rPr lang="zh-CN" altLang="en-US" sz="4000" b="1" smtClean="0">
                <a:solidFill>
                  <a:srgbClr val="FFCC00"/>
                </a:solidFill>
              </a:rPr>
              <a:t>岗位职责</a:t>
            </a:r>
            <a:endParaRPr lang="zh-CN" altLang="en-US" sz="4000" b="1" smtClean="0">
              <a:solidFill>
                <a:srgbClr val="FFCC00"/>
              </a:solidFill>
            </a:endParaRPr>
          </a:p>
        </p:txBody>
      </p:sp>
      <p:sp>
        <p:nvSpPr>
          <p:cNvPr id="20483" name="文本框 10242"/>
          <p:cNvSpPr txBox="1">
            <a:spLocks noChangeArrowheads="1"/>
          </p:cNvSpPr>
          <p:nvPr/>
        </p:nvSpPr>
        <p:spPr bwMode="auto">
          <a:xfrm>
            <a:off x="4799649" y="2276951"/>
            <a:ext cx="4275137" cy="2306955"/>
          </a:xfrm>
          <a:prstGeom prst="rect">
            <a:avLst/>
          </a:prstGeom>
          <a:noFill/>
          <a:ln w="9525">
            <a:noFill/>
            <a:miter lim="800000"/>
          </a:ln>
        </p:spPr>
        <p:txBody>
          <a:bodyPr>
            <a:spAutoFit/>
          </a:bodyPr>
          <a:lstStyle/>
          <a:p>
            <a:pPr>
              <a:lnSpc>
                <a:spcPct val="150000"/>
              </a:lnSpc>
            </a:pPr>
            <a:r>
              <a:rPr lang="zh-CN" altLang="en-US" sz="2400" b="1" dirty="0">
                <a:solidFill>
                  <a:srgbClr val="FFFF00"/>
                </a:solidFill>
                <a:latin typeface="Calibri" panose="020F0502020204030204" pitchFamily="34" charset="0"/>
              </a:rPr>
              <a:t>全部上墙或</a:t>
            </a:r>
            <a:r>
              <a:rPr lang="zh-CN" altLang="en-US" sz="2400" b="1" dirty="0" smtClean="0">
                <a:solidFill>
                  <a:srgbClr val="FFFF00"/>
                </a:solidFill>
                <a:latin typeface="Calibri" panose="020F0502020204030204" pitchFamily="34" charset="0"/>
              </a:rPr>
              <a:t>放桌面；</a:t>
            </a:r>
            <a:endParaRPr lang="zh-CN" altLang="en-US" sz="2400" b="1" dirty="0">
              <a:solidFill>
                <a:srgbClr val="FFFF00"/>
              </a:solidFill>
              <a:latin typeface="Calibri" panose="020F0502020204030204" pitchFamily="34" charset="0"/>
            </a:endParaRPr>
          </a:p>
          <a:p>
            <a:pPr>
              <a:lnSpc>
                <a:spcPct val="150000"/>
              </a:lnSpc>
            </a:pPr>
            <a:r>
              <a:rPr lang="zh-CN" altLang="en-US" sz="2400" b="1" dirty="0">
                <a:solidFill>
                  <a:srgbClr val="FFFF00"/>
                </a:solidFill>
                <a:latin typeface="Calibri" panose="020F0502020204030204" pitchFamily="34" charset="0"/>
                <a:sym typeface="宋体" panose="02010600030101010101" pitchFamily="2" charset="-122"/>
              </a:rPr>
              <a:t>⑴  </a:t>
            </a:r>
            <a:r>
              <a:rPr lang="zh-CN" altLang="en-US" sz="2400" b="1" dirty="0">
                <a:solidFill>
                  <a:srgbClr val="FFFF00"/>
                </a:solidFill>
                <a:latin typeface="Calibri" panose="020F0502020204030204" pitchFamily="34" charset="0"/>
              </a:rPr>
              <a:t>工作范围；</a:t>
            </a:r>
            <a:endParaRPr lang="zh-CN" altLang="en-US" sz="2400" b="1" dirty="0">
              <a:solidFill>
                <a:srgbClr val="FFFF00"/>
              </a:solidFill>
              <a:latin typeface="Calibri" panose="020F0502020204030204" pitchFamily="34" charset="0"/>
            </a:endParaRPr>
          </a:p>
          <a:p>
            <a:pPr>
              <a:lnSpc>
                <a:spcPct val="150000"/>
              </a:lnSpc>
            </a:pPr>
            <a:r>
              <a:rPr lang="zh-CN" altLang="en-US" sz="2400" b="1" dirty="0">
                <a:solidFill>
                  <a:srgbClr val="FFFF00"/>
                </a:solidFill>
                <a:latin typeface="Calibri" panose="020F0502020204030204" pitchFamily="34" charset="0"/>
                <a:sym typeface="宋体" panose="02010600030101010101" pitchFamily="2" charset="-122"/>
              </a:rPr>
              <a:t>⑵  </a:t>
            </a:r>
            <a:r>
              <a:rPr lang="zh-CN" altLang="en-US" sz="2400" b="1" dirty="0">
                <a:solidFill>
                  <a:srgbClr val="FFFF00"/>
                </a:solidFill>
                <a:latin typeface="Calibri" panose="020F0502020204030204" pitchFamily="34" charset="0"/>
              </a:rPr>
              <a:t>岗位职责；</a:t>
            </a:r>
            <a:endParaRPr lang="zh-CN" altLang="en-US" sz="2400" b="1" dirty="0">
              <a:solidFill>
                <a:srgbClr val="FFFF00"/>
              </a:solidFill>
              <a:latin typeface="Calibri" panose="020F0502020204030204" pitchFamily="34" charset="0"/>
            </a:endParaRPr>
          </a:p>
          <a:p>
            <a:pPr>
              <a:lnSpc>
                <a:spcPct val="150000"/>
              </a:lnSpc>
            </a:pPr>
            <a:r>
              <a:rPr lang="zh-CN" altLang="en-US" sz="2400" b="1" dirty="0">
                <a:solidFill>
                  <a:srgbClr val="FFFF00"/>
                </a:solidFill>
                <a:latin typeface="Calibri" panose="020F0502020204030204" pitchFamily="34" charset="0"/>
                <a:sym typeface="宋体" panose="02010600030101010101" pitchFamily="2" charset="-122"/>
              </a:rPr>
              <a:t>⑶  </a:t>
            </a:r>
            <a:r>
              <a:rPr lang="zh-CN" altLang="en-US" sz="2400" b="1" dirty="0">
                <a:solidFill>
                  <a:srgbClr val="FFFF00"/>
                </a:solidFill>
                <a:latin typeface="Calibri" panose="020F0502020204030204" pitchFamily="34" charset="0"/>
              </a:rPr>
              <a:t>时间节点。</a:t>
            </a:r>
            <a:endParaRPr lang="zh-CN" altLang="en-US" sz="2400" b="1" dirty="0">
              <a:solidFill>
                <a:srgbClr val="FFFF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1506" name="标题 11265"/>
          <p:cNvSpPr>
            <a:spLocks noGrp="1" noChangeArrowheads="1"/>
          </p:cNvSpPr>
          <p:nvPr>
            <p:ph type="title"/>
          </p:nvPr>
        </p:nvSpPr>
        <p:spPr>
          <a:xfrm>
            <a:off x="1981200" y="1368028"/>
            <a:ext cx="8229600" cy="681038"/>
          </a:xfrm>
        </p:spPr>
        <p:txBody>
          <a:bodyPr/>
          <a:lstStyle/>
          <a:p>
            <a:pPr eaLnBrk="1" hangingPunct="1"/>
            <a:r>
              <a:rPr lang="en-US" altLang="zh-CN" sz="4000" b="1" smtClean="0">
                <a:solidFill>
                  <a:srgbClr val="FFCC00"/>
                </a:solidFill>
              </a:rPr>
              <a:t>1.4 </a:t>
            </a:r>
            <a:r>
              <a:rPr lang="zh-CN" altLang="en-US" sz="4000" b="1" smtClean="0">
                <a:solidFill>
                  <a:srgbClr val="FFCC00"/>
                </a:solidFill>
              </a:rPr>
              <a:t>主管指令</a:t>
            </a:r>
            <a:endParaRPr lang="zh-CN" altLang="en-US" sz="4000" b="1" smtClean="0">
              <a:solidFill>
                <a:srgbClr val="FFCC00"/>
              </a:solidFill>
            </a:endParaRPr>
          </a:p>
        </p:txBody>
      </p:sp>
      <p:sp>
        <p:nvSpPr>
          <p:cNvPr id="21507" name="文本框 11266"/>
          <p:cNvSpPr txBox="1">
            <a:spLocks noChangeArrowheads="1"/>
          </p:cNvSpPr>
          <p:nvPr/>
        </p:nvSpPr>
        <p:spPr bwMode="auto">
          <a:xfrm>
            <a:off x="3795395" y="2071370"/>
            <a:ext cx="6443980" cy="3969385"/>
          </a:xfrm>
          <a:prstGeom prst="rect">
            <a:avLst/>
          </a:prstGeom>
          <a:noFill/>
          <a:ln w="9525">
            <a:noFill/>
            <a:miter lim="800000"/>
          </a:ln>
        </p:spPr>
        <p:txBody>
          <a:bodyPr wrap="square">
            <a:spAutoFit/>
          </a:bodyPr>
          <a:lstStyle/>
          <a:p>
            <a:pPr>
              <a:lnSpc>
                <a:spcPct val="150000"/>
              </a:lnSpc>
            </a:pPr>
            <a:r>
              <a:rPr lang="zh-CN" altLang="en-US" sz="2400" b="1" dirty="0">
                <a:solidFill>
                  <a:srgbClr val="FFCC00"/>
                </a:solidFill>
              </a:rPr>
              <a:t>指令清晰，部下接受并回应确认。</a:t>
            </a:r>
            <a:endParaRPr lang="zh-CN" altLang="en-US" sz="2400" b="1" dirty="0">
              <a:solidFill>
                <a:srgbClr val="FFCC00"/>
              </a:solidFill>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⑴  </a:t>
            </a:r>
            <a:r>
              <a:rPr lang="zh-CN" altLang="en-US" sz="2400" b="1" dirty="0">
                <a:solidFill>
                  <a:srgbClr val="FFCC00"/>
                </a:solidFill>
                <a:latin typeface="Calibri" panose="020F0502020204030204" pitchFamily="34" charset="0"/>
              </a:rPr>
              <a:t>主管口头指令，部下须立即回应：好、清楚或保证完成任务！</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⑵  </a:t>
            </a:r>
            <a:r>
              <a:rPr lang="zh-CN" altLang="en-US" sz="2400" b="1" dirty="0">
                <a:solidFill>
                  <a:srgbClr val="FFCC00"/>
                </a:solidFill>
                <a:latin typeface="Calibri" panose="020F0502020204030204" pitchFamily="34" charset="0"/>
              </a:rPr>
              <a:t>主管书面、短信、工作QQ、企业微信、微信、邮箱及其他</a:t>
            </a:r>
            <a:r>
              <a:rPr lang="zh-CN" altLang="en-US" sz="2400" b="1" dirty="0">
                <a:solidFill>
                  <a:srgbClr val="FFCC00"/>
                </a:solidFill>
                <a:latin typeface="Calibri" panose="020F0502020204030204" pitchFamily="34" charset="0"/>
              </a:rPr>
              <a:t>指令，部下须立即回应：好！谢谢！</a:t>
            </a:r>
            <a:endParaRPr lang="zh-CN" altLang="en-US" sz="2400" b="1" dirty="0">
              <a:solidFill>
                <a:srgbClr val="FFCC00"/>
              </a:solidFill>
              <a:latin typeface="Calibri" panose="020F0502020204030204" pitchFamily="34" charset="0"/>
            </a:endParaRPr>
          </a:p>
          <a:p>
            <a:pPr>
              <a:lnSpc>
                <a:spcPct val="150000"/>
              </a:lnSpc>
            </a:pPr>
            <a:endParaRPr lang="zh-CN" altLang="en-US" sz="2400" b="1" dirty="0">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2530" name="标题 12289"/>
          <p:cNvSpPr>
            <a:spLocks noGrp="1" noChangeArrowheads="1"/>
          </p:cNvSpPr>
          <p:nvPr>
            <p:ph type="title"/>
          </p:nvPr>
        </p:nvSpPr>
        <p:spPr>
          <a:xfrm>
            <a:off x="2080866" y="1052816"/>
            <a:ext cx="8229600" cy="598884"/>
          </a:xfrm>
        </p:spPr>
        <p:txBody>
          <a:bodyPr/>
          <a:lstStyle/>
          <a:p>
            <a:pPr eaLnBrk="1" hangingPunct="1"/>
            <a:r>
              <a:rPr lang="en-US" altLang="zh-CN" b="1" dirty="0" smtClean="0">
                <a:solidFill>
                  <a:srgbClr val="FFCC00"/>
                </a:solidFill>
              </a:rPr>
              <a:t>1.5 </a:t>
            </a:r>
            <a:r>
              <a:rPr lang="zh-CN" altLang="en-US" b="1" dirty="0" smtClean="0">
                <a:solidFill>
                  <a:srgbClr val="FFCC00"/>
                </a:solidFill>
              </a:rPr>
              <a:t>自己计划</a:t>
            </a:r>
            <a:endParaRPr lang="zh-CN" altLang="en-US" b="1" dirty="0" smtClean="0">
              <a:solidFill>
                <a:srgbClr val="FFCC00"/>
              </a:solidFill>
            </a:endParaRPr>
          </a:p>
        </p:txBody>
      </p:sp>
      <p:sp>
        <p:nvSpPr>
          <p:cNvPr id="22531" name="文本框 12290"/>
          <p:cNvSpPr txBox="1">
            <a:spLocks noChangeArrowheads="1"/>
          </p:cNvSpPr>
          <p:nvPr/>
        </p:nvSpPr>
        <p:spPr bwMode="auto">
          <a:xfrm>
            <a:off x="3468370" y="2089150"/>
            <a:ext cx="7336155" cy="3107690"/>
          </a:xfrm>
          <a:prstGeom prst="rect">
            <a:avLst/>
          </a:prstGeom>
          <a:noFill/>
          <a:ln w="9525">
            <a:noFill/>
            <a:miter lim="800000"/>
          </a:ln>
        </p:spPr>
        <p:txBody>
          <a:bodyPr wrap="square">
            <a:spAutoFit/>
          </a:bodyPr>
          <a:lstStyle/>
          <a:p>
            <a:pPr>
              <a:lnSpc>
                <a:spcPct val="150000"/>
              </a:lnSpc>
            </a:pPr>
            <a:r>
              <a:rPr lang="zh-CN" altLang="en-US" sz="2400" b="1" dirty="0">
                <a:solidFill>
                  <a:srgbClr val="FFCC00"/>
                </a:solidFill>
              </a:rPr>
              <a:t>每个员工均将上级计划的</a:t>
            </a:r>
            <a:r>
              <a:rPr lang="zh-CN" altLang="en-US" sz="2400" dirty="0">
                <a:solidFill>
                  <a:srgbClr val="FFCC00"/>
                </a:solidFill>
                <a:latin typeface="Calibri" panose="020F0502020204030204" pitchFamily="34" charset="0"/>
                <a:sym typeface="+mn-ea"/>
              </a:rPr>
              <a:t>经济指标、KPI指标、重点工作指标，</a:t>
            </a:r>
            <a:r>
              <a:rPr lang="zh-CN" altLang="en-US" sz="2400" b="1" dirty="0">
                <a:solidFill>
                  <a:srgbClr val="FFCC00"/>
                </a:solidFill>
              </a:rPr>
              <a:t>分解为自己月、周、日计划完成。</a:t>
            </a:r>
            <a:endParaRPr lang="zh-CN" altLang="en-US" sz="2400" b="1" dirty="0">
              <a:solidFill>
                <a:srgbClr val="FFCC00"/>
              </a:solidFill>
            </a:endParaRPr>
          </a:p>
          <a:p>
            <a:pPr>
              <a:lnSpc>
                <a:spcPct val="150000"/>
              </a:lnSpc>
            </a:pPr>
            <a:r>
              <a:rPr lang="zh-CN" altLang="en-US" sz="2400" b="1" dirty="0" smtClean="0">
                <a:solidFill>
                  <a:srgbClr val="FFCC00"/>
                </a:solidFill>
                <a:latin typeface="Calibri" panose="020F0502020204030204" pitchFamily="34" charset="0"/>
                <a:sym typeface="宋体" panose="02010600030101010101" pitchFamily="2" charset="-122"/>
              </a:rPr>
              <a:t> </a:t>
            </a:r>
            <a:r>
              <a:rPr lang="zh-CN" altLang="en-US" sz="2400" b="1" dirty="0">
                <a:solidFill>
                  <a:srgbClr val="FFCC00"/>
                </a:solidFill>
                <a:sym typeface="宋体" panose="02010600030101010101" pitchFamily="2" charset="-122"/>
              </a:rPr>
              <a:t>       ⑴  收入、利润、重点工作等大于主管下达的计划指标</a:t>
            </a:r>
            <a:r>
              <a:rPr lang="zh-CN" altLang="en-US" sz="2400" b="1" dirty="0">
                <a:solidFill>
                  <a:srgbClr val="FFCC00"/>
                </a:solidFill>
              </a:rPr>
              <a:t>；</a:t>
            </a:r>
            <a:endParaRPr lang="zh-CN" altLang="en-US" sz="2400" b="1" dirty="0">
              <a:solidFill>
                <a:srgbClr val="FFCC00"/>
              </a:solidFill>
            </a:endParaRPr>
          </a:p>
          <a:p>
            <a:pPr>
              <a:lnSpc>
                <a:spcPct val="150000"/>
              </a:lnSpc>
            </a:pPr>
            <a:r>
              <a:rPr lang="zh-CN" altLang="en-US" sz="2400" b="1" dirty="0">
                <a:solidFill>
                  <a:srgbClr val="FFCC00"/>
                </a:solidFill>
                <a:sym typeface="宋体" panose="02010600030101010101" pitchFamily="2" charset="-122"/>
              </a:rPr>
              <a:t>        ⑵  </a:t>
            </a:r>
            <a:r>
              <a:rPr lang="zh-CN" altLang="en-US" sz="2400" b="1" dirty="0">
                <a:solidFill>
                  <a:srgbClr val="FFCC00"/>
                </a:solidFill>
                <a:latin typeface="Calibri" panose="020F0502020204030204" pitchFamily="34" charset="0"/>
              </a:rPr>
              <a:t>成本、费用等小于主管下达的计划指标。</a:t>
            </a:r>
            <a:endParaRPr lang="zh-CN" altLang="en-US" sz="2400" b="1" dirty="0">
              <a:solidFill>
                <a:srgbClr val="FFCC00"/>
              </a:solidFill>
              <a:latin typeface="Calibri" panose="020F0502020204030204" pitchFamily="34" charset="0"/>
            </a:endParaRPr>
          </a:p>
          <a:p>
            <a:endParaRPr lang="zh-CN" altLang="en-US" dirty="0"/>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3554" name="标题 13313"/>
          <p:cNvSpPr>
            <a:spLocks noGrp="1" noChangeArrowheads="1"/>
          </p:cNvSpPr>
          <p:nvPr>
            <p:ph type="title"/>
          </p:nvPr>
        </p:nvSpPr>
        <p:spPr>
          <a:xfrm>
            <a:off x="2711450" y="1053069"/>
            <a:ext cx="8229600" cy="857250"/>
          </a:xfrm>
        </p:spPr>
        <p:txBody>
          <a:bodyPr/>
          <a:lstStyle/>
          <a:p>
            <a:pPr eaLnBrk="1" hangingPunct="1"/>
            <a:r>
              <a:rPr lang="en-US" altLang="zh-CN" sz="6000" b="1" smtClean="0">
                <a:solidFill>
                  <a:srgbClr val="FFCC00"/>
                </a:solidFill>
              </a:rPr>
              <a:t>2</a:t>
            </a:r>
            <a:r>
              <a:rPr lang="zh-CN" altLang="en-US" sz="6000" b="1" smtClean="0">
                <a:solidFill>
                  <a:srgbClr val="FFCC00"/>
                </a:solidFill>
              </a:rPr>
              <a:t>、光友五大阶梯</a:t>
            </a:r>
            <a:endParaRPr lang="zh-CN" altLang="en-US" sz="6000" b="1" smtClean="0">
              <a:solidFill>
                <a:srgbClr val="FFCC00"/>
              </a:solidFill>
            </a:endParaRPr>
          </a:p>
        </p:txBody>
      </p:sp>
      <p:pic>
        <p:nvPicPr>
          <p:cNvPr id="5" name="图片 4" descr="C:\Users\Administrator\Desktop\五大阶梯.png五大阶梯"/>
          <p:cNvPicPr>
            <a:picLocks noChangeAspect="1"/>
          </p:cNvPicPr>
          <p:nvPr>
            <p:custDataLst>
              <p:tags r:id="rId2"/>
            </p:custDataLst>
          </p:nvPr>
        </p:nvPicPr>
        <p:blipFill>
          <a:blip r:embed="rId3"/>
          <a:srcRect/>
          <a:stretch>
            <a:fillRect/>
          </a:stretch>
        </p:blipFill>
        <p:spPr>
          <a:xfrm>
            <a:off x="4871720" y="2564765"/>
            <a:ext cx="3766185" cy="3355975"/>
          </a:xfrm>
          <a:prstGeom prst="rect">
            <a:avLst/>
          </a:prstGeom>
        </p:spPr>
      </p:pic>
      <p:pic>
        <p:nvPicPr>
          <p:cNvPr id="6" name="图片 5" descr="图片1"/>
          <p:cNvPicPr>
            <a:picLocks noChangeAspect="1"/>
          </p:cNvPicPr>
          <p:nvPr/>
        </p:nvPicPr>
        <p:blipFill>
          <a:blip r:embed="rId4"/>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4578" name="标题 14337"/>
          <p:cNvSpPr>
            <a:spLocks noGrp="1" noChangeArrowheads="1"/>
          </p:cNvSpPr>
          <p:nvPr>
            <p:ph type="title"/>
          </p:nvPr>
        </p:nvSpPr>
        <p:spPr>
          <a:xfrm>
            <a:off x="2279650" y="1052979"/>
            <a:ext cx="8229600" cy="616744"/>
          </a:xfrm>
        </p:spPr>
        <p:txBody>
          <a:bodyPr/>
          <a:lstStyle/>
          <a:p>
            <a:pPr eaLnBrk="1" hangingPunct="1"/>
            <a:r>
              <a:rPr lang="en-US" altLang="zh-CN" b="1" dirty="0" smtClean="0">
                <a:solidFill>
                  <a:srgbClr val="FFCC00"/>
                </a:solidFill>
              </a:rPr>
              <a:t>2.1 </a:t>
            </a:r>
            <a:r>
              <a:rPr lang="zh-CN" altLang="en-US" b="1" dirty="0" smtClean="0">
                <a:solidFill>
                  <a:srgbClr val="FFCC00"/>
                </a:solidFill>
              </a:rPr>
              <a:t>企业文化</a:t>
            </a:r>
            <a:endParaRPr lang="zh-CN" altLang="en-US" b="1" dirty="0" smtClean="0">
              <a:solidFill>
                <a:srgbClr val="FFCC00"/>
              </a:solidFill>
            </a:endParaRPr>
          </a:p>
        </p:txBody>
      </p:sp>
      <p:sp>
        <p:nvSpPr>
          <p:cNvPr id="24579" name="文本框 14338"/>
          <p:cNvSpPr txBox="1">
            <a:spLocks noChangeArrowheads="1"/>
          </p:cNvSpPr>
          <p:nvPr/>
        </p:nvSpPr>
        <p:spPr bwMode="auto">
          <a:xfrm>
            <a:off x="3502985" y="2071995"/>
            <a:ext cx="7329509" cy="3230245"/>
          </a:xfrm>
          <a:prstGeom prst="rect">
            <a:avLst/>
          </a:prstGeom>
          <a:noFill/>
          <a:ln w="9525">
            <a:noFill/>
            <a:miter lim="800000"/>
          </a:ln>
        </p:spPr>
        <p:txBody>
          <a:bodyPr wrap="square">
            <a:spAutoFit/>
          </a:bodyPr>
          <a:lstStyle/>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⑴  </a:t>
            </a:r>
            <a:r>
              <a:rPr lang="zh-CN" altLang="en-US" sz="2400" b="1" dirty="0">
                <a:solidFill>
                  <a:srgbClr val="FFCC00"/>
                </a:solidFill>
                <a:latin typeface="Calibri" panose="020F0502020204030204" pitchFamily="34" charset="0"/>
              </a:rPr>
              <a:t>光友人生格言：背诵，记在心间；</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⑵  </a:t>
            </a:r>
            <a:r>
              <a:rPr lang="zh-CN" altLang="en-US" sz="2400" b="1" dirty="0">
                <a:solidFill>
                  <a:srgbClr val="FFCC00"/>
                </a:solidFill>
                <a:latin typeface="Calibri" panose="020F0502020204030204" pitchFamily="34" charset="0"/>
              </a:rPr>
              <a:t>光友五部曲：每日演练，教会他人，锻炼身体，提升激情；</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⑶  </a:t>
            </a:r>
            <a:r>
              <a:rPr lang="zh-CN" altLang="en-US" sz="2400" b="1" dirty="0">
                <a:solidFill>
                  <a:srgbClr val="FFCC00"/>
                </a:solidFill>
                <a:latin typeface="Calibri" panose="020F0502020204030204" pitchFamily="34" charset="0"/>
                <a:sym typeface="Wingdings" panose="05000000000000000000" pitchFamily="2" charset="2"/>
              </a:rPr>
              <a:t>应用</a:t>
            </a:r>
            <a:r>
              <a:rPr lang="zh-CN" altLang="en-US" sz="2400" b="1" dirty="0">
                <a:solidFill>
                  <a:srgbClr val="FFCC00"/>
                </a:solidFill>
                <a:latin typeface="Calibri" panose="020F0502020204030204" pitchFamily="34" charset="0"/>
              </a:rPr>
              <a:t>分享光友人生格言：用在工作和生活中；</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⑷  </a:t>
            </a:r>
            <a:r>
              <a:rPr lang="zh-CN" altLang="en-US" sz="2400" b="1" dirty="0">
                <a:solidFill>
                  <a:srgbClr val="FFCC00"/>
                </a:solidFill>
                <a:latin typeface="Calibri" panose="020F0502020204030204" pitchFamily="34" charset="0"/>
              </a:rPr>
              <a:t>其他。</a:t>
            </a:r>
            <a:endParaRPr lang="zh-CN" altLang="en-US" sz="2400" b="1" dirty="0">
              <a:solidFill>
                <a:srgbClr val="FFCC00"/>
              </a:solidFill>
              <a:latin typeface="Calibri" panose="020F0502020204030204" pitchFamily="34" charset="0"/>
            </a:endParaRPr>
          </a:p>
          <a:p>
            <a:endParaRPr lang="zh-CN" altLang="en-US" sz="2400"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4578" name="标题 14337"/>
          <p:cNvSpPr>
            <a:spLocks noGrp="1" noChangeArrowheads="1"/>
          </p:cNvSpPr>
          <p:nvPr>
            <p:ph type="title"/>
          </p:nvPr>
        </p:nvSpPr>
        <p:spPr>
          <a:xfrm>
            <a:off x="1199515" y="1124585"/>
            <a:ext cx="10096500" cy="616585"/>
          </a:xfrm>
        </p:spPr>
        <p:txBody>
          <a:bodyPr/>
          <a:lstStyle/>
          <a:p>
            <a:pPr eaLnBrk="1" hangingPunct="1"/>
            <a:r>
              <a:rPr lang="zh-CN" altLang="en-US" b="1" dirty="0">
                <a:solidFill>
                  <a:srgbClr val="FFCC00"/>
                </a:solidFill>
                <a:latin typeface="Calibri" panose="020F0502020204030204" pitchFamily="34" charset="0"/>
                <a:sym typeface="+mn-ea"/>
              </a:rPr>
              <a:t>光友文化是经营管理盈利模式基础</a:t>
            </a:r>
            <a:endParaRPr lang="zh-CN" altLang="en-US" b="1" dirty="0" smtClean="0">
              <a:solidFill>
                <a:srgbClr val="FFCC00"/>
              </a:solidFill>
              <a:latin typeface="Calibri" panose="020F0502020204030204" pitchFamily="34" charset="0"/>
              <a:sym typeface="+mn-ea"/>
            </a:endParaRPr>
          </a:p>
        </p:txBody>
      </p:sp>
      <p:sp>
        <p:nvSpPr>
          <p:cNvPr id="24579" name="文本框 14338"/>
          <p:cNvSpPr txBox="1">
            <a:spLocks noChangeArrowheads="1"/>
          </p:cNvSpPr>
          <p:nvPr/>
        </p:nvSpPr>
        <p:spPr bwMode="auto">
          <a:xfrm>
            <a:off x="5087620" y="2348865"/>
            <a:ext cx="3770630" cy="2870835"/>
          </a:xfrm>
          <a:prstGeom prst="rect">
            <a:avLst/>
          </a:prstGeom>
          <a:noFill/>
          <a:ln w="9525">
            <a:noFill/>
            <a:miter lim="800000"/>
          </a:ln>
        </p:spPr>
        <p:txBody>
          <a:bodyPr wrap="square">
            <a:noAutofit/>
          </a:bodyPr>
          <a:lstStyle/>
          <a:p>
            <a:endParaRPr lang="zh-CN" altLang="en-US" sz="3200" dirty="0">
              <a:solidFill>
                <a:srgbClr val="FFCC00"/>
              </a:solidFill>
              <a:latin typeface="Calibri" panose="020F0502020204030204" pitchFamily="34" charset="0"/>
            </a:endParaRPr>
          </a:p>
          <a:p>
            <a:r>
              <a:rPr lang="en-US" altLang="zh-CN" sz="3200" dirty="0">
                <a:solidFill>
                  <a:srgbClr val="FFCC00"/>
                </a:solidFill>
                <a:latin typeface="Calibri" panose="020F0502020204030204" pitchFamily="34" charset="0"/>
              </a:rPr>
              <a:t>1</a:t>
            </a:r>
            <a:r>
              <a:rPr lang="zh-CN" altLang="en-US" sz="3200" dirty="0">
                <a:solidFill>
                  <a:srgbClr val="FFCC00"/>
                </a:solidFill>
                <a:latin typeface="Calibri" panose="020F0502020204030204" pitchFamily="34" charset="0"/>
              </a:rPr>
              <a:t>、意愿百分百，</a:t>
            </a:r>
            <a:endParaRPr lang="zh-CN" altLang="en-US" sz="3200" dirty="0">
              <a:solidFill>
                <a:srgbClr val="FFCC00"/>
              </a:solidFill>
              <a:latin typeface="Calibri" panose="020F0502020204030204" pitchFamily="34" charset="0"/>
            </a:endParaRPr>
          </a:p>
          <a:p>
            <a:r>
              <a:rPr lang="en-US" altLang="zh-CN" sz="3200" dirty="0">
                <a:solidFill>
                  <a:srgbClr val="FFCC00"/>
                </a:solidFill>
                <a:latin typeface="Calibri" panose="020F0502020204030204" pitchFamily="34" charset="0"/>
              </a:rPr>
              <a:t>       </a:t>
            </a:r>
            <a:r>
              <a:rPr lang="zh-CN" altLang="en-US" sz="3200" dirty="0">
                <a:solidFill>
                  <a:srgbClr val="FFCC00"/>
                </a:solidFill>
                <a:latin typeface="Calibri" panose="020F0502020204030204" pitchFamily="34" charset="0"/>
              </a:rPr>
              <a:t>方法无限多</a:t>
            </a:r>
            <a:r>
              <a:rPr lang="zh-CN" sz="3200" dirty="0">
                <a:solidFill>
                  <a:srgbClr val="FFCC00"/>
                </a:solidFill>
                <a:latin typeface="Calibri" panose="020F0502020204030204" pitchFamily="34" charset="0"/>
              </a:rPr>
              <a:t>。</a:t>
            </a:r>
            <a:endParaRPr lang="zh-CN" sz="3200" dirty="0">
              <a:solidFill>
                <a:srgbClr val="FFCC00"/>
              </a:solidFill>
              <a:latin typeface="Calibri" panose="020F0502020204030204" pitchFamily="34" charset="0"/>
            </a:endParaRPr>
          </a:p>
          <a:p>
            <a:r>
              <a:rPr lang="zh-CN" sz="3200" dirty="0">
                <a:solidFill>
                  <a:srgbClr val="FFCC00"/>
                </a:solidFill>
                <a:latin typeface="Calibri" panose="020F0502020204030204" pitchFamily="34" charset="0"/>
              </a:rPr>
              <a:t> </a:t>
            </a:r>
            <a:r>
              <a:rPr lang="en-US" altLang="zh-CN" sz="3200" dirty="0">
                <a:solidFill>
                  <a:srgbClr val="FFCC00"/>
                </a:solidFill>
                <a:latin typeface="Calibri" panose="020F0502020204030204" pitchFamily="34" charset="0"/>
              </a:rPr>
              <a:t>      </a:t>
            </a:r>
            <a:r>
              <a:rPr lang="zh-CN" altLang="en-US" sz="3200" dirty="0">
                <a:solidFill>
                  <a:srgbClr val="FFCC00"/>
                </a:solidFill>
                <a:latin typeface="Calibri" panose="020F0502020204030204" pitchFamily="34" charset="0"/>
              </a:rPr>
              <a:t>成果大与小</a:t>
            </a:r>
            <a:r>
              <a:rPr lang="en-US" altLang="zh-CN" sz="3200" dirty="0">
                <a:solidFill>
                  <a:srgbClr val="FFCC00"/>
                </a:solidFill>
                <a:latin typeface="Calibri" panose="020F0502020204030204" pitchFamily="34" charset="0"/>
              </a:rPr>
              <a:t> </a:t>
            </a:r>
            <a:r>
              <a:rPr lang="zh-CN" altLang="en-US" sz="3200" dirty="0">
                <a:solidFill>
                  <a:srgbClr val="FFCC00"/>
                </a:solidFill>
                <a:latin typeface="Calibri" panose="020F0502020204030204" pitchFamily="34" charset="0"/>
              </a:rPr>
              <a:t>，</a:t>
            </a:r>
            <a:endParaRPr lang="zh-CN" altLang="en-US" sz="3200" dirty="0">
              <a:solidFill>
                <a:srgbClr val="FFCC00"/>
              </a:solidFill>
              <a:latin typeface="Calibri" panose="020F0502020204030204" pitchFamily="34" charset="0"/>
            </a:endParaRPr>
          </a:p>
          <a:p>
            <a:r>
              <a:rPr lang="en-US" altLang="zh-CN" sz="3200" dirty="0">
                <a:solidFill>
                  <a:srgbClr val="FFCC00"/>
                </a:solidFill>
                <a:latin typeface="Calibri" panose="020F0502020204030204" pitchFamily="34" charset="0"/>
              </a:rPr>
              <a:t>       </a:t>
            </a:r>
            <a:r>
              <a:rPr lang="zh-CN" altLang="en-US" sz="3200" dirty="0">
                <a:solidFill>
                  <a:srgbClr val="FFCC00"/>
                </a:solidFill>
                <a:latin typeface="Calibri" panose="020F0502020204030204" pitchFamily="34" charset="0"/>
              </a:rPr>
              <a:t>关键在自我。</a:t>
            </a:r>
            <a:endParaRPr lang="zh-CN" altLang="en-US" sz="3200" dirty="0">
              <a:solidFill>
                <a:srgbClr val="FFCC00"/>
              </a:solidFill>
              <a:latin typeface="Calibri" panose="020F0502020204030204" pitchFamily="34" charset="0"/>
            </a:endParaRPr>
          </a:p>
          <a:p>
            <a:endParaRPr lang="en-US" altLang="zh-CN" sz="3200" dirty="0">
              <a:solidFill>
                <a:srgbClr val="FFCC00"/>
              </a:solidFill>
              <a:latin typeface="Calibri" panose="020F0502020204030204" pitchFamily="34" charset="0"/>
            </a:endParaRPr>
          </a:p>
          <a:p>
            <a:endParaRPr lang="zh-CN" altLang="en-US" sz="3200" dirty="0">
              <a:solidFill>
                <a:srgbClr val="FFCC00"/>
              </a:solidFill>
              <a:latin typeface="Calibri" panose="020F0502020204030204" pitchFamily="34" charset="0"/>
            </a:endParaRPr>
          </a:p>
          <a:p>
            <a:endParaRPr lang="zh-CN" altLang="en-US" sz="3200"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4579" name="文本框 14338"/>
          <p:cNvSpPr txBox="1">
            <a:spLocks noChangeArrowheads="1"/>
          </p:cNvSpPr>
          <p:nvPr/>
        </p:nvSpPr>
        <p:spPr bwMode="auto">
          <a:xfrm>
            <a:off x="4079875" y="1341120"/>
            <a:ext cx="7329805" cy="3801745"/>
          </a:xfrm>
          <a:prstGeom prst="rect">
            <a:avLst/>
          </a:prstGeom>
          <a:noFill/>
          <a:ln w="9525">
            <a:noFill/>
            <a:miter lim="800000"/>
          </a:ln>
        </p:spPr>
        <p:txBody>
          <a:bodyPr wrap="square">
            <a:noAutofit/>
          </a:bodyPr>
          <a:lstStyle/>
          <a:p>
            <a:r>
              <a:rPr lang="en-US" altLang="zh-CN" sz="3200">
                <a:solidFill>
                  <a:srgbClr val="FFFF00"/>
                </a:solidFill>
                <a:latin typeface="Arial" panose="020B0604020202020204" pitchFamily="34" charset="0"/>
                <a:ea typeface="微软雅黑" panose="020B0503020204020204" charset="-122"/>
              </a:rPr>
              <a:t>2、战胜不可战胜的困难</a:t>
            </a:r>
            <a:endParaRPr lang="en-US" altLang="zh-CN" sz="3200">
              <a:solidFill>
                <a:srgbClr val="FFFF00"/>
              </a:solidFill>
              <a:latin typeface="Arial" panose="020B0604020202020204" pitchFamily="34" charset="0"/>
              <a:ea typeface="微软雅黑" panose="020B0503020204020204" charset="-122"/>
            </a:endParaRPr>
          </a:p>
          <a:p>
            <a:pPr algn="l"/>
            <a:endParaRPr lang="en-US" altLang="zh-CN" sz="1800">
              <a:solidFill>
                <a:srgbClr val="FFFF00"/>
              </a:solidFill>
              <a:latin typeface="Arial" panose="020B0604020202020204" pitchFamily="34" charset="0"/>
              <a:ea typeface="微软雅黑" panose="020B0503020204020204" charset="-122"/>
              <a:sym typeface="+mn-ea"/>
            </a:endParaRPr>
          </a:p>
          <a:p>
            <a:pPr algn="l"/>
            <a:r>
              <a:rPr lang="en-US" altLang="zh-CN" sz="1800">
                <a:solidFill>
                  <a:srgbClr val="FFFF00"/>
                </a:solidFill>
                <a:latin typeface="Arial" panose="020B0604020202020204" pitchFamily="34" charset="0"/>
                <a:ea typeface="微软雅黑" panose="020B0503020204020204" charset="-122"/>
                <a:sym typeface="+mn-ea"/>
              </a:rPr>
              <a:t>       创业33年来，常遇见不同的困难挑战，没有挑战，也要发起更大目标挑战，如一个发明走向更多发明，一个目标攻下，主动设任务目标挑战，就持续发展到今天，并走向未来！</a:t>
            </a:r>
            <a:endParaRPr lang="en-US" altLang="zh-CN" sz="1800">
              <a:solidFill>
                <a:srgbClr val="FFFF00"/>
              </a:solidFill>
              <a:latin typeface="Arial" panose="020B0604020202020204" pitchFamily="34" charset="0"/>
              <a:ea typeface="微软雅黑" panose="020B0503020204020204" charset="-122"/>
            </a:endParaRPr>
          </a:p>
          <a:p>
            <a:pPr algn="l"/>
            <a:r>
              <a:rPr lang="en-US" altLang="zh-CN" sz="1800">
                <a:solidFill>
                  <a:srgbClr val="FFFF00"/>
                </a:solidFill>
                <a:latin typeface="Arial" panose="020B0604020202020204" pitchFamily="34" charset="0"/>
                <a:ea typeface="微软雅黑" panose="020B0503020204020204" charset="-122"/>
                <a:sym typeface="+mn-ea"/>
              </a:rPr>
              <a:t>       </a:t>
            </a:r>
            <a:endParaRPr lang="en-US" altLang="zh-CN" sz="1800">
              <a:solidFill>
                <a:srgbClr val="FFFF00"/>
              </a:solidFill>
              <a:latin typeface="Arial" panose="020B0604020202020204" pitchFamily="34" charset="0"/>
              <a:ea typeface="微软雅黑" panose="020B0503020204020204" charset="-122"/>
            </a:endParaRPr>
          </a:p>
          <a:p>
            <a:pPr algn="l"/>
            <a:r>
              <a:rPr lang="en-US" altLang="zh-CN" sz="1800">
                <a:solidFill>
                  <a:srgbClr val="FFFF00"/>
                </a:solidFill>
                <a:latin typeface="Arial" panose="020B0604020202020204" pitchFamily="34" charset="0"/>
                <a:ea typeface="微软雅黑" panose="020B0503020204020204" charset="-122"/>
                <a:sym typeface="+mn-ea"/>
              </a:rPr>
              <a:t>       </a:t>
            </a:r>
            <a:r>
              <a:rPr lang="zh-CN" altLang="en-US" sz="1800">
                <a:solidFill>
                  <a:srgbClr val="FFFF00"/>
                </a:solidFill>
                <a:latin typeface="Arial" panose="020B0604020202020204" pitchFamily="34" charset="0"/>
                <a:ea typeface="微软雅黑" panose="020B0503020204020204" charset="-122"/>
                <a:sym typeface="+mn-ea"/>
              </a:rPr>
              <a:t>正是那份执着，让我走到了今天，</a:t>
            </a:r>
            <a:r>
              <a:rPr lang="en-US" altLang="zh-CN" sz="1800">
                <a:solidFill>
                  <a:srgbClr val="FFFF00"/>
                </a:solidFill>
                <a:latin typeface="Arial" panose="020B0604020202020204" pitchFamily="34" charset="0"/>
                <a:ea typeface="微软雅黑" panose="020B0503020204020204" charset="-122"/>
                <a:sym typeface="+mn-ea"/>
              </a:rPr>
              <a:t> “</a:t>
            </a:r>
            <a:r>
              <a:rPr lang="zh-CN" altLang="en-US" sz="1800">
                <a:solidFill>
                  <a:srgbClr val="FFFF00"/>
                </a:solidFill>
                <a:latin typeface="Arial" panose="020B0604020202020204" pitchFamily="34" charset="0"/>
                <a:ea typeface="微软雅黑" panose="020B0503020204020204" charset="-122"/>
                <a:sym typeface="+mn-ea"/>
              </a:rPr>
              <a:t>干他人不敢干、不想干的事，干他人不相信能成功的事</a:t>
            </a:r>
            <a:r>
              <a:rPr lang="en-US" altLang="zh-CN" sz="1800">
                <a:solidFill>
                  <a:srgbClr val="FFFF00"/>
                </a:solidFill>
                <a:latin typeface="Arial" panose="020B0604020202020204" pitchFamily="34" charset="0"/>
                <a:ea typeface="微软雅黑" panose="020B0503020204020204" charset="-122"/>
                <a:sym typeface="+mn-ea"/>
              </a:rPr>
              <a:t>”</a:t>
            </a:r>
            <a:r>
              <a:rPr lang="zh-CN" altLang="en-US" sz="1800">
                <a:solidFill>
                  <a:srgbClr val="FFFF00"/>
                </a:solidFill>
                <a:latin typeface="Arial" panose="020B0604020202020204" pitchFamily="34" charset="0"/>
                <a:ea typeface="微软雅黑" panose="020B0503020204020204" charset="-122"/>
                <a:sym typeface="+mn-ea"/>
              </a:rPr>
              <a:t>，</a:t>
            </a:r>
            <a:r>
              <a:rPr lang="en-US" altLang="zh-CN" sz="1800">
                <a:solidFill>
                  <a:srgbClr val="FFFF00"/>
                </a:solidFill>
                <a:latin typeface="Arial" panose="020B0604020202020204" pitchFamily="34" charset="0"/>
                <a:ea typeface="微软雅黑" panose="020B0503020204020204" charset="-122"/>
                <a:sym typeface="+mn-ea"/>
              </a:rPr>
              <a:t>“</a:t>
            </a:r>
            <a:r>
              <a:rPr lang="zh-CN" altLang="en-US" sz="1800">
                <a:solidFill>
                  <a:srgbClr val="FFFF00"/>
                </a:solidFill>
                <a:latin typeface="Arial" panose="020B0604020202020204" pitchFamily="34" charset="0"/>
                <a:ea typeface="微软雅黑" panose="020B0503020204020204" charset="-122"/>
                <a:sym typeface="+mn-ea"/>
              </a:rPr>
              <a:t>想象困难总是大，行动方知排万难！</a:t>
            </a:r>
            <a:r>
              <a:rPr lang="en-US" altLang="zh-CN" sz="1800">
                <a:solidFill>
                  <a:srgbClr val="FFFF00"/>
                </a:solidFill>
                <a:latin typeface="Arial" panose="020B0604020202020204" pitchFamily="34" charset="0"/>
                <a:ea typeface="微软雅黑" panose="020B0503020204020204" charset="-122"/>
                <a:sym typeface="+mn-ea"/>
              </a:rPr>
              <a:t>”</a:t>
            </a:r>
            <a:r>
              <a:rPr lang="zh-CN" altLang="en-US" sz="1800">
                <a:solidFill>
                  <a:srgbClr val="FFFF00"/>
                </a:solidFill>
                <a:latin typeface="Arial" panose="020B0604020202020204" pitchFamily="34" charset="0"/>
                <a:ea typeface="微软雅黑" panose="020B0503020204020204" charset="-122"/>
                <a:sym typeface="+mn-ea"/>
              </a:rPr>
              <a:t>、</a:t>
            </a:r>
            <a:r>
              <a:rPr lang="en-US" altLang="zh-CN" sz="1800">
                <a:solidFill>
                  <a:srgbClr val="FFFF00"/>
                </a:solidFill>
                <a:latin typeface="Arial" panose="020B0604020202020204" pitchFamily="34" charset="0"/>
                <a:ea typeface="微软雅黑" panose="020B0503020204020204" charset="-122"/>
                <a:sym typeface="+mn-ea"/>
              </a:rPr>
              <a:t>“</a:t>
            </a:r>
            <a:r>
              <a:rPr lang="zh-CN" altLang="en-US" sz="1800">
                <a:solidFill>
                  <a:srgbClr val="FFFF00"/>
                </a:solidFill>
                <a:latin typeface="Arial" panose="020B0604020202020204" pitchFamily="34" charset="0"/>
                <a:ea typeface="微软雅黑" panose="020B0503020204020204" charset="-122"/>
                <a:sym typeface="+mn-ea"/>
              </a:rPr>
              <a:t>战胜不可战胜的困难，完成不可完成的任务！</a:t>
            </a:r>
            <a:r>
              <a:rPr lang="en-US" altLang="zh-CN" sz="1800">
                <a:solidFill>
                  <a:srgbClr val="FFFF00"/>
                </a:solidFill>
                <a:latin typeface="Arial" panose="020B0604020202020204" pitchFamily="34" charset="0"/>
                <a:ea typeface="微软雅黑" panose="020B0503020204020204" charset="-122"/>
                <a:sym typeface="+mn-ea"/>
              </a:rPr>
              <a:t>”</a:t>
            </a:r>
            <a:r>
              <a:rPr lang="zh-CN" altLang="en-US" sz="1800">
                <a:solidFill>
                  <a:srgbClr val="FFFF00"/>
                </a:solidFill>
                <a:latin typeface="Arial" panose="020B0604020202020204" pitchFamily="34" charset="0"/>
                <a:ea typeface="微软雅黑" panose="020B0503020204020204" charset="-122"/>
                <a:sym typeface="+mn-ea"/>
              </a:rPr>
              <a:t>，无论遇到多少困难，只要心中有事业梦想，天大的困难，都不能阻挡我前进的脚步！</a:t>
            </a:r>
            <a:endParaRPr lang="zh-CN" altLang="en-US" sz="1800">
              <a:solidFill>
                <a:srgbClr val="FFFF00"/>
              </a:solidFill>
              <a:latin typeface="Arial" panose="020B0604020202020204" pitchFamily="34" charset="0"/>
              <a:ea typeface="微软雅黑" panose="020B0503020204020204" charset="-122"/>
            </a:endParaRPr>
          </a:p>
          <a:p>
            <a:pPr algn="l"/>
            <a:r>
              <a:rPr lang="zh-CN" altLang="en-US" sz="1800">
                <a:solidFill>
                  <a:srgbClr val="FFFF00"/>
                </a:solidFill>
                <a:latin typeface="Arial" panose="020B0604020202020204" pitchFamily="34" charset="0"/>
                <a:ea typeface="微软雅黑" panose="020B0503020204020204" charset="-122"/>
                <a:sym typeface="+mn-ea"/>
              </a:rPr>
              <a:t>   </a:t>
            </a:r>
            <a:r>
              <a:rPr lang="en-US" altLang="zh-CN" sz="1800">
                <a:solidFill>
                  <a:srgbClr val="FFFF00"/>
                </a:solidFill>
                <a:latin typeface="Arial" panose="020B0604020202020204" pitchFamily="34" charset="0"/>
                <a:ea typeface="微软雅黑" panose="020B0503020204020204" charset="-122"/>
                <a:sym typeface="+mn-ea"/>
              </a:rPr>
              <a:t>   </a:t>
            </a:r>
            <a:r>
              <a:rPr lang="zh-CN" altLang="en-US" sz="1800">
                <a:solidFill>
                  <a:srgbClr val="FFFF00"/>
                </a:solidFill>
                <a:latin typeface="Arial" panose="020B0604020202020204" pitchFamily="34" charset="0"/>
                <a:ea typeface="微软雅黑" panose="020B0503020204020204" charset="-122"/>
                <a:sym typeface="+mn-ea"/>
              </a:rPr>
              <a:t> </a:t>
            </a:r>
            <a:endParaRPr lang="zh-CN" altLang="en-US" sz="1800">
              <a:solidFill>
                <a:srgbClr val="FFFF00"/>
              </a:solidFill>
              <a:latin typeface="Arial" panose="020B0604020202020204" pitchFamily="34" charset="0"/>
              <a:ea typeface="微软雅黑" panose="020B0503020204020204" charset="-122"/>
            </a:endParaRPr>
          </a:p>
          <a:p>
            <a:pPr algn="l"/>
            <a:r>
              <a:rPr lang="zh-CN" altLang="en-US" sz="1800">
                <a:solidFill>
                  <a:srgbClr val="FFFF00"/>
                </a:solidFill>
                <a:latin typeface="Arial" panose="020B0604020202020204" pitchFamily="34" charset="0"/>
                <a:ea typeface="微软雅黑" panose="020B0503020204020204" charset="-122"/>
                <a:sym typeface="+mn-ea"/>
              </a:rPr>
              <a:t> </a:t>
            </a:r>
            <a:r>
              <a:rPr lang="en-US" altLang="zh-CN" sz="1800">
                <a:solidFill>
                  <a:srgbClr val="FFFF00"/>
                </a:solidFill>
                <a:latin typeface="Arial" panose="020B0604020202020204" pitchFamily="34" charset="0"/>
                <a:ea typeface="微软雅黑" panose="020B0503020204020204" charset="-122"/>
                <a:sym typeface="+mn-ea"/>
              </a:rPr>
              <a:t>      </a:t>
            </a:r>
            <a:endParaRPr lang="en-US" altLang="zh-CN" sz="1800" dirty="0">
              <a:solidFill>
                <a:srgbClr val="FFCC00"/>
              </a:solidFill>
              <a:latin typeface="Calibri" panose="020F0502020204030204" pitchFamily="34" charset="0"/>
            </a:endParaRPr>
          </a:p>
          <a:p>
            <a:endParaRPr lang="zh-CN" altLang="en-US" sz="1800" dirty="0">
              <a:solidFill>
                <a:srgbClr val="FFCC00"/>
              </a:solidFill>
              <a:latin typeface="Calibri" panose="020F0502020204030204" pitchFamily="34" charset="0"/>
            </a:endParaRPr>
          </a:p>
          <a:p>
            <a:endParaRPr lang="zh-CN" altLang="en-US" sz="1800"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4579" name="文本框 14338"/>
          <p:cNvSpPr txBox="1">
            <a:spLocks noChangeArrowheads="1"/>
          </p:cNvSpPr>
          <p:nvPr/>
        </p:nvSpPr>
        <p:spPr bwMode="auto">
          <a:xfrm>
            <a:off x="3494405" y="981075"/>
            <a:ext cx="7329805" cy="528955"/>
          </a:xfrm>
          <a:prstGeom prst="rect">
            <a:avLst/>
          </a:prstGeom>
          <a:noFill/>
          <a:ln w="9525">
            <a:noFill/>
            <a:miter lim="800000"/>
          </a:ln>
        </p:spPr>
        <p:txBody>
          <a:bodyPr wrap="square">
            <a:noAutofit/>
          </a:bodyPr>
          <a:lstStyle/>
          <a:p>
            <a:r>
              <a:rPr lang="zh-CN" altLang="en-US" sz="2800">
                <a:solidFill>
                  <a:srgbClr val="FFFF00"/>
                </a:solidFill>
                <a:latin typeface="Arial" panose="020B0604020202020204" pitchFamily="34" charset="0"/>
                <a:ea typeface="微软雅黑" panose="020B0503020204020204" charset="-122"/>
                <a:sym typeface="+mn-ea"/>
              </a:rPr>
              <a:t>3、信心就是力量 ，坚持就是胜利</a:t>
            </a:r>
            <a:endParaRPr lang="zh-CN" altLang="en-US" sz="4400" dirty="0">
              <a:solidFill>
                <a:srgbClr val="FFCC00"/>
              </a:solidFill>
              <a:latin typeface="Calibri" panose="020F0502020204030204" pitchFamily="34" charset="0"/>
            </a:endParaRPr>
          </a:p>
          <a:p>
            <a:endParaRPr lang="zh-CN" altLang="en-US" sz="4400" dirty="0">
              <a:solidFill>
                <a:srgbClr val="FFCC00"/>
              </a:solidFill>
              <a:latin typeface="Calibri" panose="020F0502020204030204" pitchFamily="34" charset="0"/>
            </a:endParaRPr>
          </a:p>
          <a:p>
            <a:endParaRPr lang="zh-CN" altLang="en-US" sz="4400" dirty="0">
              <a:solidFill>
                <a:srgbClr val="FFCC00"/>
              </a:solidFill>
              <a:latin typeface="Calibri" panose="020F0502020204030204" pitchFamily="34" charset="0"/>
            </a:endParaRPr>
          </a:p>
          <a:p>
            <a:endParaRPr lang="zh-CN" altLang="en-US" sz="4400"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
        <p:nvSpPr>
          <p:cNvPr id="3" name="文本框 2"/>
          <p:cNvSpPr txBox="1"/>
          <p:nvPr/>
        </p:nvSpPr>
        <p:spPr>
          <a:xfrm>
            <a:off x="4064000" y="1844675"/>
            <a:ext cx="6407785" cy="3942715"/>
          </a:xfrm>
          <a:prstGeom prst="rect">
            <a:avLst/>
          </a:prstGeom>
        </p:spPr>
        <p:txBody>
          <a:bodyPr>
            <a:noAutofit/>
            <a:extLst>
              <a:ext uri="{4A0BC546-FE56-4ADE-93B0-CB8AF2F6F144}">
                <wpsdc:textFrameExt xmlns:wpsdc="http://www.wps.cn/officeDocument/2022/drawingmlCustomData" type="text"/>
              </a:ext>
            </a:extLst>
          </a:bodyPr>
          <a:p>
            <a:pPr algn="l"/>
            <a:r>
              <a:rPr lang="en-US" altLang="zh-CN" sz="1800">
                <a:solidFill>
                  <a:srgbClr val="FFFF00"/>
                </a:solidFill>
                <a:latin typeface="Arial" panose="020B0604020202020204" pitchFamily="34" charset="0"/>
                <a:ea typeface="微软雅黑" panose="020B0503020204020204" charset="-122"/>
              </a:rPr>
              <a:t>      </a:t>
            </a:r>
            <a:r>
              <a:rPr lang="zh-CN" altLang="en-US" sz="1800">
                <a:solidFill>
                  <a:srgbClr val="FFFF00"/>
                </a:solidFill>
                <a:latin typeface="Arial" panose="020B0604020202020204" pitchFamily="34" charset="0"/>
                <a:ea typeface="微软雅黑" panose="020B0503020204020204" charset="-122"/>
              </a:rPr>
              <a:t>信心是指对自己、对团队、对事业的信念和信任，而坚持则是指在面对困难和挑战时，不放弃、不退缩，持续努力直到达成目标。</a:t>
            </a:r>
            <a:endParaRPr lang="zh-CN" altLang="en-US" sz="1800">
              <a:solidFill>
                <a:srgbClr val="FFFF00"/>
              </a:solidFill>
              <a:latin typeface="Arial" panose="020B0604020202020204" pitchFamily="34" charset="0"/>
              <a:ea typeface="微软雅黑" panose="020B0503020204020204" charset="-122"/>
            </a:endParaRPr>
          </a:p>
          <a:p>
            <a:pPr algn="l"/>
            <a:r>
              <a:rPr lang="en-US" altLang="zh-CN" sz="1800">
                <a:solidFill>
                  <a:srgbClr val="FFFF00"/>
                </a:solidFill>
                <a:latin typeface="Arial" panose="020B0604020202020204" pitchFamily="34" charset="0"/>
                <a:ea typeface="微软雅黑" panose="020B0503020204020204" charset="-122"/>
              </a:rPr>
              <a:t>     </a:t>
            </a:r>
            <a:r>
              <a:rPr lang="zh-CN" altLang="en-US" sz="1800">
                <a:solidFill>
                  <a:srgbClr val="FFFF00"/>
                </a:solidFill>
                <a:latin typeface="Arial" panose="020B0604020202020204" pitchFamily="34" charset="0"/>
                <a:ea typeface="微软雅黑" panose="020B0503020204020204" charset="-122"/>
              </a:rPr>
              <a:t>信心，是光友薯业发展的基石，赋予了企业勇往直前的力量。</a:t>
            </a:r>
            <a:endParaRPr lang="zh-CN" altLang="en-US" sz="1800">
              <a:solidFill>
                <a:srgbClr val="FFFF00"/>
              </a:solidFill>
              <a:latin typeface="Arial" panose="020B0604020202020204" pitchFamily="34" charset="0"/>
              <a:ea typeface="微软雅黑" panose="020B0503020204020204" charset="-122"/>
            </a:endParaRPr>
          </a:p>
          <a:p>
            <a:pPr algn="l"/>
            <a:r>
              <a:rPr lang="en-US" altLang="zh-CN" sz="1800">
                <a:solidFill>
                  <a:srgbClr val="FFFF00"/>
                </a:solidFill>
                <a:latin typeface="Arial" panose="020B0604020202020204" pitchFamily="34" charset="0"/>
                <a:ea typeface="微软雅黑" panose="020B0503020204020204" charset="-122"/>
              </a:rPr>
              <a:t>       </a:t>
            </a:r>
            <a:r>
              <a:rPr lang="zh-CN" altLang="en-US" sz="1800">
                <a:solidFill>
                  <a:srgbClr val="FFFF00"/>
                </a:solidFill>
                <a:latin typeface="Arial" panose="020B0604020202020204" pitchFamily="34" charset="0"/>
                <a:ea typeface="微软雅黑" panose="020B0503020204020204" charset="-122"/>
              </a:rPr>
              <a:t>光友薯业的信心源于对自身实力的深刻认知。公司拥有一支专业的研发团队，他们不断探索和创新，致力于提升红薯加工技术。经过多年的努力，光友薯业实现了粉丝技术的六次革命。从</a:t>
            </a:r>
            <a:r>
              <a:rPr lang="en-US" altLang="zh-CN" sz="1800">
                <a:solidFill>
                  <a:srgbClr val="FFFF00"/>
                </a:solidFill>
                <a:latin typeface="Arial" panose="020B0604020202020204" pitchFamily="34" charset="0"/>
                <a:ea typeface="微软雅黑" panose="020B0503020204020204" charset="-122"/>
              </a:rPr>
              <a:t>1992</a:t>
            </a:r>
            <a:r>
              <a:rPr lang="zh-CN" altLang="en-US" sz="1800">
                <a:solidFill>
                  <a:srgbClr val="FFFF00"/>
                </a:solidFill>
                <a:latin typeface="Arial" panose="020B0604020202020204" pitchFamily="34" charset="0"/>
                <a:ea typeface="微软雅黑" panose="020B0503020204020204" charset="-122"/>
              </a:rPr>
              <a:t>年发明精白红薯粉丝，让红薯粉丝变得细、白、柔、润，到</a:t>
            </a:r>
            <a:r>
              <a:rPr lang="en-US" altLang="zh-CN" sz="1800">
                <a:solidFill>
                  <a:srgbClr val="FFFF00"/>
                </a:solidFill>
                <a:latin typeface="Arial" panose="020B0604020202020204" pitchFamily="34" charset="0"/>
                <a:ea typeface="微软雅黑" panose="020B0503020204020204" charset="-122"/>
              </a:rPr>
              <a:t>1997</a:t>
            </a:r>
            <a:r>
              <a:rPr lang="zh-CN" altLang="en-US" sz="1800">
                <a:solidFill>
                  <a:srgbClr val="FFFF00"/>
                </a:solidFill>
                <a:latin typeface="Arial" panose="020B0604020202020204" pitchFamily="34" charset="0"/>
                <a:ea typeface="微软雅黑" panose="020B0503020204020204" charset="-122"/>
              </a:rPr>
              <a:t>年发明世界上第一碗方便粉丝，彻底改变了粉丝只能煮着吃的传统习惯，再到后来发明无明矾粉丝、全薯营养粉丝、非油炸薯类方便面等，每一次革命都是对传统的突破，每一次创新都彰显了光友薯业的实力和信心。这种信心，让光友薯业在市场竞争中脱颖而出，成为了薯类加工行业的领军企业。</a:t>
            </a:r>
            <a:r>
              <a:rPr lang="en-US" altLang="zh-CN" sz="1800">
                <a:solidFill>
                  <a:srgbClr val="FFFF00"/>
                </a:solidFill>
                <a:latin typeface="Arial" panose="020B0604020202020204" pitchFamily="34" charset="0"/>
                <a:ea typeface="微软雅黑" panose="020B0503020204020204" charset="-122"/>
              </a:rPr>
              <a:t> </a:t>
            </a:r>
            <a:endParaRPr lang="en-US" altLang="zh-CN" sz="1800">
              <a:solidFill>
                <a:srgbClr val="FFFF00"/>
              </a:solidFill>
              <a:latin typeface="Arial" panose="020B0604020202020204" pitchFamily="34" charset="0"/>
              <a:ea typeface="微软雅黑" panose="020B0503020204020204" charset="-122"/>
            </a:endParaRP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
        <p:nvSpPr>
          <p:cNvPr id="3" name="文本框 2"/>
          <p:cNvSpPr txBox="1"/>
          <p:nvPr/>
        </p:nvSpPr>
        <p:spPr>
          <a:xfrm>
            <a:off x="4079875" y="981075"/>
            <a:ext cx="6407785" cy="3942715"/>
          </a:xfrm>
          <a:prstGeom prst="rect">
            <a:avLst/>
          </a:prstGeom>
        </p:spPr>
        <p:txBody>
          <a:bodyPr>
            <a:noAutofit/>
            <a:extLst>
              <a:ext uri="{4A0BC546-FE56-4ADE-93B0-CB8AF2F6F144}">
                <wpsdc:textFrameExt xmlns:wpsdc="http://www.wps.cn/officeDocument/2022/drawingmlCustomData" type="text"/>
              </a:ext>
            </a:extLst>
          </a:bodyPr>
          <a:p>
            <a:pPr algn="l"/>
            <a:r>
              <a:rPr lang="en-US" altLang="zh-CN" sz="2000">
                <a:solidFill>
                  <a:srgbClr val="FFFF00"/>
                </a:solidFill>
                <a:latin typeface="Arial" panose="020B0604020202020204" pitchFamily="34" charset="0"/>
                <a:ea typeface="微软雅黑" panose="020B0503020204020204" charset="-122"/>
              </a:rPr>
              <a:t>     </a:t>
            </a:r>
            <a:r>
              <a:rPr lang="zh-CN" altLang="en-US" sz="2000">
                <a:solidFill>
                  <a:srgbClr val="FFFF00"/>
                </a:solidFill>
                <a:latin typeface="Arial" panose="020B0604020202020204" pitchFamily="34" charset="0"/>
                <a:ea typeface="微软雅黑" panose="020B0503020204020204" charset="-122"/>
              </a:rPr>
              <a:t>坚持，是光友薯业走向胜利的关键，让企业在风雨中不断前行。创业的道路从来都不是一帆风顺的，光友薯业也经历了无数的困难和挫折。在精白红薯粉丝刚刚问世时，消费者对这种新产品并不了解，甚至怀疑其质量。市场推广困难重重，产品销售一度陷入困境。但光友薯业没有放弃，我们坚持通过各种渠道宣传产品的优势和特点，让消费者接受了光友粉丝。</a:t>
            </a:r>
            <a:r>
              <a:rPr lang="en-US" altLang="zh-CN" sz="2000">
                <a:solidFill>
                  <a:srgbClr val="FFFF00"/>
                </a:solidFill>
                <a:latin typeface="Arial" panose="020B0604020202020204" pitchFamily="34" charset="0"/>
                <a:ea typeface="微软雅黑" panose="020B0503020204020204" charset="-122"/>
              </a:rPr>
              <a:t> </a:t>
            </a:r>
            <a:endParaRPr lang="en-US" altLang="zh-CN" sz="2000">
              <a:solidFill>
                <a:srgbClr val="FFFF00"/>
              </a:solidFill>
              <a:latin typeface="Arial" panose="020B0604020202020204" pitchFamily="34" charset="0"/>
              <a:ea typeface="微软雅黑" panose="020B0503020204020204" charset="-122"/>
            </a:endParaRPr>
          </a:p>
          <a:p>
            <a:pPr algn="l"/>
            <a:r>
              <a:rPr lang="en-US" altLang="zh-CN" sz="2000">
                <a:solidFill>
                  <a:srgbClr val="FFFF00"/>
                </a:solidFill>
                <a:latin typeface="Arial" panose="020B0604020202020204" pitchFamily="34" charset="0"/>
                <a:ea typeface="微软雅黑" panose="020B0503020204020204" charset="-122"/>
              </a:rPr>
              <a:t>   </a:t>
            </a:r>
            <a:endParaRPr lang="en-US" altLang="zh-CN" sz="2000">
              <a:solidFill>
                <a:srgbClr val="FFFF00"/>
              </a:solidFill>
              <a:latin typeface="Arial" panose="020B0604020202020204" pitchFamily="34" charset="0"/>
              <a:ea typeface="微软雅黑" panose="020B0503020204020204" charset="-122"/>
            </a:endParaRPr>
          </a:p>
          <a:p>
            <a:pPr algn="l"/>
            <a:r>
              <a:rPr lang="en-US" altLang="zh-CN" sz="2000">
                <a:solidFill>
                  <a:srgbClr val="FFFF00"/>
                </a:solidFill>
                <a:latin typeface="Arial" panose="020B0604020202020204" pitchFamily="34" charset="0"/>
                <a:ea typeface="微软雅黑" panose="020B0503020204020204" charset="-122"/>
              </a:rPr>
              <a:t>      </a:t>
            </a:r>
            <a:r>
              <a:rPr lang="zh-CN" altLang="en-US" sz="2000">
                <a:solidFill>
                  <a:srgbClr val="FFFF00"/>
                </a:solidFill>
                <a:latin typeface="Arial" panose="020B0604020202020204" pitchFamily="34" charset="0"/>
                <a:ea typeface="微软雅黑" panose="020B0503020204020204" charset="-122"/>
              </a:rPr>
              <a:t>光友薯业将继续秉持这一理念，不断创新，开拓进取。我们将以更加坚定的信心和更加顽强的毅力，迎接新的挑战，创造新的辉煌。</a:t>
            </a:r>
            <a:endParaRPr lang="zh-CN" altLang="en-US" sz="2000">
              <a:solidFill>
                <a:srgbClr val="FFFF00"/>
              </a:solidFill>
              <a:latin typeface="Arial" panose="020B0604020202020204" pitchFamily="34" charset="0"/>
              <a:ea typeface="微软雅黑" panose="020B0503020204020204" charset="-122"/>
            </a:endParaRPr>
          </a:p>
          <a:p>
            <a:pPr algn="l"/>
            <a:r>
              <a:rPr lang="zh-CN" altLang="en-US" sz="2000">
                <a:solidFill>
                  <a:srgbClr val="FFFF00"/>
                </a:solidFill>
                <a:latin typeface="Arial" panose="020B0604020202020204" pitchFamily="34" charset="0"/>
                <a:ea typeface="微软雅黑" panose="020B0503020204020204" charset="-122"/>
              </a:rPr>
              <a:t> </a:t>
            </a:r>
            <a:r>
              <a:rPr lang="en-US" altLang="zh-CN" sz="2000">
                <a:solidFill>
                  <a:srgbClr val="FFFF00"/>
                </a:solidFill>
                <a:latin typeface="Arial" panose="020B0604020202020204" pitchFamily="34" charset="0"/>
                <a:ea typeface="微软雅黑" panose="020B0503020204020204" charset="-122"/>
              </a:rPr>
              <a:t>     </a:t>
            </a:r>
            <a:endParaRPr lang="en-US" altLang="zh-CN" sz="2000">
              <a:solidFill>
                <a:srgbClr val="FFFF00"/>
              </a:solidFill>
              <a:latin typeface="Arial" panose="020B0604020202020204" pitchFamily="34" charset="0"/>
              <a:ea typeface="微软雅黑" panose="020B0503020204020204" charset="-122"/>
            </a:endParaRPr>
          </a:p>
          <a:p>
            <a:pPr algn="l"/>
            <a:r>
              <a:rPr lang="en-US" altLang="zh-CN" sz="2000">
                <a:solidFill>
                  <a:srgbClr val="FFFF00"/>
                </a:solidFill>
                <a:latin typeface="Arial" panose="020B0604020202020204" pitchFamily="34" charset="0"/>
                <a:ea typeface="微软雅黑" panose="020B0503020204020204" charset="-122"/>
              </a:rPr>
              <a:t>      </a:t>
            </a:r>
            <a:r>
              <a:rPr lang="zh-CN" altLang="en-US" sz="2000">
                <a:solidFill>
                  <a:srgbClr val="FFFF00"/>
                </a:solidFill>
                <a:latin typeface="Arial" panose="020B0604020202020204" pitchFamily="34" charset="0"/>
                <a:ea typeface="微软雅黑" panose="020B0503020204020204" charset="-122"/>
              </a:rPr>
              <a:t>无论在什么领域，只要我们拥有信心，坚持不懈地努力，就一定能够战胜困难，实现自己的目标，走向胜利的彼岸！</a:t>
            </a:r>
            <a:endParaRPr lang="zh-CN" altLang="en-US" sz="2000">
              <a:solidFill>
                <a:srgbClr val="FFFF00"/>
              </a:solidFill>
              <a:latin typeface="Arial" panose="020B0604020202020204" pitchFamily="34" charset="0"/>
              <a:ea typeface="微软雅黑" panose="020B0503020204020204" charset="-122"/>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5602" name="标题 9217"/>
          <p:cNvSpPr>
            <a:spLocks noGrp="1" noChangeArrowheads="1"/>
          </p:cNvSpPr>
          <p:nvPr>
            <p:ph type="title"/>
          </p:nvPr>
        </p:nvSpPr>
        <p:spPr>
          <a:xfrm>
            <a:off x="2207260" y="1268484"/>
            <a:ext cx="8229600" cy="625078"/>
          </a:xfrm>
        </p:spPr>
        <p:txBody>
          <a:bodyPr/>
          <a:lstStyle/>
          <a:p>
            <a:pPr eaLnBrk="1" hangingPunct="1"/>
            <a:r>
              <a:rPr lang="en-US" altLang="zh-CN" b="1" dirty="0" smtClean="0">
                <a:solidFill>
                  <a:srgbClr val="FFCC00"/>
                </a:solidFill>
              </a:rPr>
              <a:t>2.2 </a:t>
            </a:r>
            <a:r>
              <a:rPr lang="zh-CN" altLang="en-US" b="1" dirty="0" smtClean="0">
                <a:solidFill>
                  <a:srgbClr val="FFCC00"/>
                </a:solidFill>
              </a:rPr>
              <a:t>操作规程</a:t>
            </a:r>
            <a:endParaRPr lang="zh-CN" altLang="en-US" b="1" dirty="0" smtClean="0">
              <a:solidFill>
                <a:srgbClr val="FFCC00"/>
              </a:solidFill>
            </a:endParaRPr>
          </a:p>
        </p:txBody>
      </p:sp>
      <p:sp>
        <p:nvSpPr>
          <p:cNvPr id="25603" name="文本框 9218"/>
          <p:cNvSpPr txBox="1">
            <a:spLocks noChangeArrowheads="1"/>
          </p:cNvSpPr>
          <p:nvPr/>
        </p:nvSpPr>
        <p:spPr bwMode="auto">
          <a:xfrm>
            <a:off x="4007485" y="2463800"/>
            <a:ext cx="6539230" cy="3569335"/>
          </a:xfrm>
          <a:prstGeom prst="rect">
            <a:avLst/>
          </a:prstGeom>
          <a:noFill/>
          <a:ln w="9525">
            <a:noFill/>
            <a:miter lim="800000"/>
          </a:ln>
        </p:spPr>
        <p:txBody>
          <a:bodyPr wrap="square">
            <a:spAutoFit/>
          </a:bodyPr>
          <a:lstStyle/>
          <a:p>
            <a:pPr>
              <a:lnSpc>
                <a:spcPct val="150000"/>
              </a:lnSpc>
            </a:pPr>
            <a:r>
              <a:rPr lang="zh-CN" altLang="en-US" sz="2000" b="1" dirty="0">
                <a:solidFill>
                  <a:srgbClr val="FFFF00"/>
                </a:solidFill>
                <a:latin typeface="Calibri" panose="020F0502020204030204" pitchFamily="34" charset="0"/>
              </a:rPr>
              <a:t>以各部门发布的为准，重要部分上墙或放桌面，每日执行。</a:t>
            </a:r>
            <a:endParaRPr lang="zh-CN" altLang="en-US" sz="2000" b="1" dirty="0">
              <a:solidFill>
                <a:srgbClr val="FFFF00"/>
              </a:solidFill>
              <a:latin typeface="Calibri" panose="020F0502020204030204" pitchFamily="34" charset="0"/>
            </a:endParaRPr>
          </a:p>
          <a:p>
            <a:pPr>
              <a:lnSpc>
                <a:spcPct val="150000"/>
              </a:lnSpc>
            </a:pPr>
            <a:r>
              <a:rPr lang="zh-CN" altLang="en-US" sz="2000" b="1" dirty="0">
                <a:solidFill>
                  <a:srgbClr val="FFFF00"/>
                </a:solidFill>
                <a:latin typeface="Calibri" panose="020F0502020204030204" pitchFamily="34" charset="0"/>
                <a:sym typeface="宋体" panose="02010600030101010101" pitchFamily="2" charset="-122"/>
              </a:rPr>
              <a:t>⑴  </a:t>
            </a:r>
            <a:r>
              <a:rPr lang="zh-CN" altLang="en-US" sz="2000" b="1" dirty="0">
                <a:solidFill>
                  <a:srgbClr val="FFFF00"/>
                </a:solidFill>
                <a:latin typeface="Calibri" panose="020F0502020204030204" pitchFamily="34" charset="0"/>
              </a:rPr>
              <a:t>岗位操作规程；</a:t>
            </a:r>
            <a:endParaRPr lang="zh-CN" altLang="en-US" sz="2000" b="1" dirty="0">
              <a:solidFill>
                <a:srgbClr val="FFFF00"/>
              </a:solidFill>
              <a:latin typeface="Calibri" panose="020F0502020204030204" pitchFamily="34" charset="0"/>
            </a:endParaRPr>
          </a:p>
          <a:p>
            <a:pPr>
              <a:lnSpc>
                <a:spcPct val="150000"/>
              </a:lnSpc>
            </a:pPr>
            <a:r>
              <a:rPr lang="zh-CN" altLang="en-US" sz="2000" b="1" dirty="0">
                <a:solidFill>
                  <a:srgbClr val="FFFF00"/>
                </a:solidFill>
                <a:latin typeface="Calibri" panose="020F0502020204030204" pitchFamily="34" charset="0"/>
                <a:sym typeface="宋体" panose="02010600030101010101" pitchFamily="2" charset="-122"/>
              </a:rPr>
              <a:t>⑵  </a:t>
            </a:r>
            <a:r>
              <a:rPr lang="zh-CN" altLang="en-US" sz="2000" b="1" dirty="0">
                <a:solidFill>
                  <a:srgbClr val="FFFF00"/>
                </a:solidFill>
                <a:latin typeface="Calibri" panose="020F0502020204030204" pitchFamily="34" charset="0"/>
              </a:rPr>
              <a:t>岗位作业指导书；</a:t>
            </a:r>
            <a:endParaRPr lang="zh-CN" altLang="en-US" sz="2000" b="1" dirty="0">
              <a:solidFill>
                <a:srgbClr val="FFFF00"/>
              </a:solidFill>
              <a:latin typeface="Calibri" panose="020F0502020204030204" pitchFamily="34" charset="0"/>
            </a:endParaRPr>
          </a:p>
          <a:p>
            <a:pPr>
              <a:lnSpc>
                <a:spcPct val="150000"/>
              </a:lnSpc>
            </a:pPr>
            <a:r>
              <a:rPr lang="zh-CN" altLang="en-US" sz="2000" b="1" dirty="0">
                <a:solidFill>
                  <a:srgbClr val="FFFF00"/>
                </a:solidFill>
                <a:latin typeface="Calibri" panose="020F0502020204030204" pitchFamily="34" charset="0"/>
                <a:sym typeface="宋体" panose="02010600030101010101" pitchFamily="2" charset="-122"/>
              </a:rPr>
              <a:t>⑶  </a:t>
            </a:r>
            <a:r>
              <a:rPr lang="zh-CN" altLang="en-US" sz="2000" b="1" dirty="0">
                <a:solidFill>
                  <a:srgbClr val="FFFF00"/>
                </a:solidFill>
                <a:latin typeface="Calibri" panose="020F0502020204030204" pitchFamily="34" charset="0"/>
              </a:rPr>
              <a:t>各种业务作业指导书；</a:t>
            </a:r>
            <a:endParaRPr lang="zh-CN" altLang="en-US" sz="2000" b="1" dirty="0">
              <a:solidFill>
                <a:srgbClr val="FFFF00"/>
              </a:solidFill>
              <a:latin typeface="Calibri" panose="020F0502020204030204" pitchFamily="34" charset="0"/>
            </a:endParaRPr>
          </a:p>
          <a:p>
            <a:pPr algn="l">
              <a:lnSpc>
                <a:spcPct val="150000"/>
              </a:lnSpc>
              <a:buClrTx/>
              <a:buSzTx/>
              <a:buNone/>
            </a:pPr>
            <a:r>
              <a:rPr lang="zh-CN" altLang="en-US" sz="2000" b="1" dirty="0">
                <a:solidFill>
                  <a:srgbClr val="FFFF00"/>
                </a:solidFill>
                <a:latin typeface="Calibri" panose="020F0502020204030204" pitchFamily="34" charset="0"/>
                <a:sym typeface="宋体" panose="02010600030101010101" pitchFamily="2" charset="-122"/>
              </a:rPr>
              <a:t>⑷  </a:t>
            </a:r>
            <a:r>
              <a:rPr lang="zh-CN" altLang="en-US" sz="2000" b="1" dirty="0">
                <a:solidFill>
                  <a:srgbClr val="FFFF00"/>
                </a:solidFill>
                <a:latin typeface="Calibri" panose="020F0502020204030204" pitchFamily="34" charset="0"/>
              </a:rPr>
              <a:t>操作流程或规划图；</a:t>
            </a:r>
            <a:endParaRPr lang="zh-CN" altLang="en-US" sz="2000" b="1" dirty="0">
              <a:solidFill>
                <a:srgbClr val="FFFF00"/>
              </a:solidFill>
              <a:latin typeface="Calibri" panose="020F0502020204030204" pitchFamily="34" charset="0"/>
            </a:endParaRPr>
          </a:p>
          <a:p>
            <a:pPr algn="l">
              <a:lnSpc>
                <a:spcPct val="150000"/>
              </a:lnSpc>
              <a:buClrTx/>
              <a:buSzTx/>
              <a:buNone/>
            </a:pPr>
            <a:r>
              <a:rPr lang="zh-CN" altLang="en-US" sz="2000" b="1" dirty="0">
                <a:solidFill>
                  <a:srgbClr val="FFFF00"/>
                </a:solidFill>
                <a:latin typeface="Calibri" panose="020F0502020204030204" pitchFamily="34" charset="0"/>
                <a:sym typeface="宋体" panose="02010600030101010101" pitchFamily="2" charset="-122"/>
              </a:rPr>
              <a:t>⑸  </a:t>
            </a:r>
            <a:r>
              <a:rPr lang="zh-CN" altLang="en-US" sz="2000" b="1" dirty="0">
                <a:solidFill>
                  <a:srgbClr val="FFFF00"/>
                </a:solidFill>
                <a:latin typeface="Calibri" panose="020F0502020204030204" pitchFamily="34" charset="0"/>
              </a:rPr>
              <a:t>其他。</a:t>
            </a:r>
            <a:endParaRPr lang="zh-CN" altLang="en-US" sz="2000" b="1" dirty="0">
              <a:solidFill>
                <a:srgbClr val="FFFF00"/>
              </a:solidFill>
              <a:latin typeface="Calibri" panose="020F0502020204030204" pitchFamily="34" charset="0"/>
            </a:endParaRPr>
          </a:p>
          <a:p>
            <a:endParaRPr lang="zh-CN" altLang="en-US" dirty="0">
              <a:solidFill>
                <a:srgbClr val="FFFF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6626" name="标题 16385"/>
          <p:cNvSpPr>
            <a:spLocks noGrp="1" noChangeArrowheads="1"/>
          </p:cNvSpPr>
          <p:nvPr>
            <p:ph type="title"/>
          </p:nvPr>
        </p:nvSpPr>
        <p:spPr>
          <a:xfrm>
            <a:off x="1981200" y="1494224"/>
            <a:ext cx="8229600" cy="577454"/>
          </a:xfrm>
        </p:spPr>
        <p:txBody>
          <a:bodyPr/>
          <a:lstStyle/>
          <a:p>
            <a:pPr eaLnBrk="1" hangingPunct="1"/>
            <a:r>
              <a:rPr lang="en-US" altLang="zh-CN" b="1" dirty="0" smtClean="0">
                <a:solidFill>
                  <a:srgbClr val="FFCC00"/>
                </a:solidFill>
              </a:rPr>
              <a:t>2.3 </a:t>
            </a:r>
            <a:r>
              <a:rPr lang="zh-CN" altLang="en-US" b="1" dirty="0" smtClean="0">
                <a:solidFill>
                  <a:srgbClr val="FFCC00"/>
                </a:solidFill>
              </a:rPr>
              <a:t>产品知识</a:t>
            </a:r>
            <a:endParaRPr lang="zh-CN" altLang="en-US" b="1" dirty="0" smtClean="0">
              <a:solidFill>
                <a:srgbClr val="FFCC00"/>
              </a:solidFill>
            </a:endParaRPr>
          </a:p>
        </p:txBody>
      </p:sp>
      <p:sp>
        <p:nvSpPr>
          <p:cNvPr id="26627" name="文本框 16386"/>
          <p:cNvSpPr txBox="1">
            <a:spLocks noChangeArrowheads="1"/>
          </p:cNvSpPr>
          <p:nvPr/>
        </p:nvSpPr>
        <p:spPr bwMode="auto">
          <a:xfrm>
            <a:off x="3592830" y="2205990"/>
            <a:ext cx="5650865" cy="2861310"/>
          </a:xfrm>
          <a:prstGeom prst="rect">
            <a:avLst/>
          </a:prstGeom>
          <a:noFill/>
          <a:ln w="9525">
            <a:noFill/>
            <a:miter lim="800000"/>
          </a:ln>
        </p:spPr>
        <p:txBody>
          <a:bodyPr wrap="square">
            <a:spAutoFit/>
          </a:bodyPr>
          <a:lstStyle/>
          <a:p>
            <a:pPr>
              <a:lnSpc>
                <a:spcPct val="150000"/>
              </a:lnSpc>
            </a:pPr>
            <a:r>
              <a:rPr lang="zh-CN" altLang="en-US" sz="2400" b="1" dirty="0" smtClean="0">
                <a:solidFill>
                  <a:srgbClr val="FFCC00"/>
                </a:solidFill>
                <a:latin typeface="Calibri" panose="020F0502020204030204" pitchFamily="34" charset="0"/>
                <a:sym typeface="宋体" panose="02010600030101010101" pitchFamily="2" charset="-122"/>
              </a:rPr>
              <a:t>      ⑴光友薯类健康方便主食知识</a:t>
            </a:r>
            <a:r>
              <a:rPr lang="zh-CN" altLang="en-US" sz="2400" b="1" dirty="0">
                <a:solidFill>
                  <a:srgbClr val="FFCC00"/>
                </a:solidFill>
                <a:latin typeface="Calibri" panose="020F0502020204030204" pitchFamily="34" charset="0"/>
              </a:rPr>
              <a:t>；</a:t>
            </a:r>
            <a:endParaRPr lang="zh-CN" altLang="en-US" sz="2400" b="1" dirty="0">
              <a:solidFill>
                <a:srgbClr val="FFCC00"/>
              </a:solidFill>
              <a:latin typeface="Calibri" panose="020F0502020204030204" pitchFamily="34" charset="0"/>
            </a:endParaRPr>
          </a:p>
          <a:p>
            <a:pPr>
              <a:lnSpc>
                <a:spcPct val="150000"/>
              </a:lnSpc>
            </a:pPr>
            <a:r>
              <a:rPr lang="zh-CN" altLang="en-US" sz="2400" b="1" dirty="0" smtClean="0">
                <a:solidFill>
                  <a:srgbClr val="FFCC00"/>
                </a:solidFill>
                <a:latin typeface="Calibri" panose="020F0502020204030204" pitchFamily="34" charset="0"/>
                <a:sym typeface="宋体" panose="02010600030101010101" pitchFamily="2" charset="-122"/>
              </a:rPr>
              <a:t>      ⑵光友原材料、加工半成品知识 </a:t>
            </a:r>
            <a:r>
              <a:rPr lang="zh-CN" altLang="en-US" sz="2400" b="1" dirty="0" smtClean="0">
                <a:solidFill>
                  <a:srgbClr val="FFFF00"/>
                </a:solidFill>
                <a:latin typeface="Calibri" panose="020F0502020204030204" pitchFamily="34" charset="0"/>
                <a:sym typeface="宋体" panose="02010600030101010101" pitchFamily="2" charset="-122"/>
              </a:rPr>
              <a:t> </a:t>
            </a:r>
            <a:r>
              <a:rPr lang="zh-CN" altLang="en-US" sz="2400" b="1" dirty="0">
                <a:solidFill>
                  <a:srgbClr val="FFFF00"/>
                </a:solidFill>
                <a:latin typeface="Calibri" panose="020F0502020204030204" pitchFamily="34" charset="0"/>
              </a:rPr>
              <a:t>；</a:t>
            </a:r>
            <a:endParaRPr lang="zh-CN" altLang="en-US" sz="2400" b="1" dirty="0">
              <a:latin typeface="Calibri" panose="020F0502020204030204" pitchFamily="34" charset="0"/>
            </a:endParaRPr>
          </a:p>
          <a:p>
            <a:pPr>
              <a:lnSpc>
                <a:spcPct val="150000"/>
              </a:lnSpc>
            </a:pPr>
            <a:r>
              <a:rPr lang="zh-CN" altLang="en-US" sz="2400" b="1" dirty="0" smtClean="0">
                <a:solidFill>
                  <a:srgbClr val="FFFF00"/>
                </a:solidFill>
                <a:latin typeface="Calibri" panose="020F0502020204030204" pitchFamily="34" charset="0"/>
                <a:sym typeface="宋体" panose="02010600030101010101" pitchFamily="2" charset="-122"/>
              </a:rPr>
              <a:t>      ⑶  光友机械设备知识；</a:t>
            </a:r>
            <a:endParaRPr lang="zh-CN" altLang="en-US" sz="2400" b="1" dirty="0" smtClean="0">
              <a:solidFill>
                <a:srgbClr val="FFFF00"/>
              </a:solidFill>
              <a:latin typeface="Calibri" panose="020F0502020204030204" pitchFamily="34" charset="0"/>
              <a:sym typeface="宋体" panose="02010600030101010101" pitchFamily="2" charset="-122"/>
            </a:endParaRPr>
          </a:p>
          <a:p>
            <a:pPr>
              <a:lnSpc>
                <a:spcPct val="150000"/>
              </a:lnSpc>
            </a:pPr>
            <a:r>
              <a:rPr lang="zh-CN" altLang="en-US" sz="2400" b="1" dirty="0">
                <a:solidFill>
                  <a:srgbClr val="FFFF00"/>
                </a:solidFill>
                <a:latin typeface="Calibri" panose="020F0502020204030204" pitchFamily="34" charset="0"/>
              </a:rPr>
              <a:t>   （</a:t>
            </a:r>
            <a:r>
              <a:rPr lang="en-US" altLang="zh-CN" sz="2400" b="1" dirty="0">
                <a:solidFill>
                  <a:srgbClr val="FFFF00"/>
                </a:solidFill>
                <a:latin typeface="Calibri" panose="020F0502020204030204" pitchFamily="34" charset="0"/>
              </a:rPr>
              <a:t>4</a:t>
            </a:r>
            <a:r>
              <a:rPr lang="zh-CN" altLang="en-US" sz="2400" b="1" dirty="0">
                <a:solidFill>
                  <a:srgbClr val="FFFF00"/>
                </a:solidFill>
                <a:latin typeface="Calibri" panose="020F0502020204030204" pitchFamily="34" charset="0"/>
              </a:rPr>
              <a:t>）光友贸易商品知识；</a:t>
            </a:r>
            <a:endParaRPr lang="zh-CN" altLang="en-US" sz="2400" b="1" dirty="0">
              <a:solidFill>
                <a:srgbClr val="FFFF00"/>
              </a:solidFill>
              <a:latin typeface="Calibri" panose="020F0502020204030204" pitchFamily="34" charset="0"/>
            </a:endParaRPr>
          </a:p>
          <a:p>
            <a:pPr>
              <a:lnSpc>
                <a:spcPct val="150000"/>
              </a:lnSpc>
            </a:pPr>
            <a:r>
              <a:rPr lang="zh-CN" altLang="en-US" sz="2400" b="1" dirty="0">
                <a:solidFill>
                  <a:srgbClr val="FFFF00"/>
                </a:solidFill>
                <a:latin typeface="Calibri" panose="020F0502020204030204" pitchFamily="34" charset="0"/>
              </a:rPr>
              <a:t>   （</a:t>
            </a:r>
            <a:r>
              <a:rPr lang="en-US" altLang="zh-CN" sz="2400" b="1" dirty="0">
                <a:solidFill>
                  <a:srgbClr val="FFFF00"/>
                </a:solidFill>
                <a:latin typeface="Calibri" panose="020F0502020204030204" pitchFamily="34" charset="0"/>
              </a:rPr>
              <a:t>5</a:t>
            </a:r>
            <a:r>
              <a:rPr lang="zh-CN" altLang="en-US" sz="2400" b="1" dirty="0">
                <a:solidFill>
                  <a:srgbClr val="FFFF00"/>
                </a:solidFill>
                <a:latin typeface="Calibri" panose="020F0502020204030204" pitchFamily="34" charset="0"/>
              </a:rPr>
              <a:t>）光友其它产品知识；</a:t>
            </a:r>
            <a:endParaRPr lang="zh-CN" altLang="en-US" sz="2400" b="1" dirty="0">
              <a:solidFill>
                <a:srgbClr val="FFFF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7650" name="标题 17409"/>
          <p:cNvSpPr>
            <a:spLocks noGrp="1" noChangeArrowheads="1"/>
          </p:cNvSpPr>
          <p:nvPr>
            <p:ph type="title"/>
          </p:nvPr>
        </p:nvSpPr>
        <p:spPr>
          <a:xfrm>
            <a:off x="1981200" y="1359694"/>
            <a:ext cx="8229600" cy="658416"/>
          </a:xfrm>
        </p:spPr>
        <p:txBody>
          <a:bodyPr/>
          <a:lstStyle/>
          <a:p>
            <a:pPr eaLnBrk="1" hangingPunct="1"/>
            <a:r>
              <a:rPr lang="en-US" altLang="zh-CN" b="1" smtClean="0">
                <a:solidFill>
                  <a:srgbClr val="FFCC00"/>
                </a:solidFill>
              </a:rPr>
              <a:t>2.4 </a:t>
            </a:r>
            <a:r>
              <a:rPr lang="zh-CN" altLang="en-US" b="1" smtClean="0">
                <a:solidFill>
                  <a:srgbClr val="FFCC00"/>
                </a:solidFill>
              </a:rPr>
              <a:t>业务知识</a:t>
            </a:r>
            <a:endParaRPr lang="zh-CN" altLang="en-US" b="1" smtClean="0">
              <a:solidFill>
                <a:srgbClr val="FFCC00"/>
              </a:solidFill>
            </a:endParaRPr>
          </a:p>
        </p:txBody>
      </p:sp>
      <p:sp>
        <p:nvSpPr>
          <p:cNvPr id="27651" name="文本框 17410"/>
          <p:cNvSpPr txBox="1">
            <a:spLocks noChangeArrowheads="1"/>
          </p:cNvSpPr>
          <p:nvPr/>
        </p:nvSpPr>
        <p:spPr bwMode="auto">
          <a:xfrm>
            <a:off x="3583940" y="2019300"/>
            <a:ext cx="6628765" cy="2861310"/>
          </a:xfrm>
          <a:prstGeom prst="rect">
            <a:avLst/>
          </a:prstGeom>
          <a:noFill/>
          <a:ln w="9525">
            <a:noFill/>
            <a:miter lim="800000"/>
          </a:ln>
        </p:spPr>
        <p:txBody>
          <a:bodyPr wrap="square">
            <a:spAutoFit/>
          </a:bodyPr>
          <a:lstStyle/>
          <a:p>
            <a:pPr>
              <a:lnSpc>
                <a:spcPct val="150000"/>
              </a:lnSpc>
            </a:pPr>
            <a:r>
              <a:rPr lang="zh-CN" altLang="en-US" sz="2400" b="1" dirty="0">
                <a:solidFill>
                  <a:srgbClr val="FFCC00"/>
                </a:solidFill>
                <a:latin typeface="Calibri" panose="020F0502020204030204" pitchFamily="34" charset="0"/>
              </a:rPr>
              <a:t>2.4.1   拥有业务知识的标志：</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sym typeface="宋体" panose="02010600030101010101" pitchFamily="2" charset="-122"/>
              </a:rPr>
              <a:t>⑴  </a:t>
            </a:r>
            <a:r>
              <a:rPr lang="zh-CN" altLang="en-US" sz="2400" b="1" dirty="0">
                <a:solidFill>
                  <a:srgbClr val="FFCC00"/>
                </a:solidFill>
                <a:latin typeface="Calibri" panose="020F0502020204030204" pitchFamily="34" charset="0"/>
              </a:rPr>
              <a:t>学历毕业证；</a:t>
            </a:r>
            <a:r>
              <a:rPr lang="zh-CN" altLang="en-US" sz="2400" b="1" dirty="0">
                <a:solidFill>
                  <a:srgbClr val="FFCC00"/>
                </a:solidFill>
                <a:latin typeface="Calibri" panose="020F0502020204030204" pitchFamily="34" charset="0"/>
                <a:sym typeface="宋体" panose="02010600030101010101" pitchFamily="2" charset="-122"/>
              </a:rPr>
              <a:t>⑵  </a:t>
            </a:r>
            <a:r>
              <a:rPr lang="zh-CN" altLang="en-US" sz="2400" b="1" dirty="0">
                <a:solidFill>
                  <a:srgbClr val="FFCC00"/>
                </a:solidFill>
                <a:latin typeface="Calibri" panose="020F0502020204030204" pitchFamily="34" charset="0"/>
              </a:rPr>
              <a:t>培训班结业证；</a:t>
            </a:r>
            <a:r>
              <a:rPr lang="zh-CN" altLang="en-US" sz="2400" b="1" dirty="0">
                <a:solidFill>
                  <a:srgbClr val="FFCC00"/>
                </a:solidFill>
                <a:latin typeface="Calibri" panose="020F0502020204030204" pitchFamily="34" charset="0"/>
                <a:sym typeface="宋体" panose="02010600030101010101" pitchFamily="2" charset="-122"/>
              </a:rPr>
              <a:t>⑶  </a:t>
            </a:r>
            <a:r>
              <a:rPr lang="zh-CN" altLang="en-US" sz="2400" b="1" dirty="0">
                <a:solidFill>
                  <a:srgbClr val="FFCC00"/>
                </a:solidFill>
                <a:latin typeface="Calibri" panose="020F0502020204030204" pitchFamily="34" charset="0"/>
              </a:rPr>
              <a:t>职称证；</a:t>
            </a:r>
            <a:r>
              <a:rPr lang="zh-CN" altLang="en-US" sz="2400" b="1" dirty="0">
                <a:solidFill>
                  <a:srgbClr val="FFCC00"/>
                </a:solidFill>
                <a:latin typeface="Calibri" panose="020F0502020204030204" pitchFamily="34" charset="0"/>
                <a:sym typeface="宋体" panose="02010600030101010101" pitchFamily="2" charset="-122"/>
              </a:rPr>
              <a:t>⑷  职务工作证；⑸  同岗位工作工龄。</a:t>
            </a:r>
            <a:endParaRPr lang="zh-CN" altLang="en-US" sz="2400" b="1" dirty="0">
              <a:solidFill>
                <a:srgbClr val="FFCC00"/>
              </a:solidFill>
              <a:latin typeface="Calibri" panose="020F0502020204030204" pitchFamily="34" charset="0"/>
              <a:sym typeface="宋体" panose="02010600030101010101" pitchFamily="2" charset="-122"/>
            </a:endParaRPr>
          </a:p>
          <a:p>
            <a:pPr>
              <a:lnSpc>
                <a:spcPct val="150000"/>
              </a:lnSpc>
            </a:pPr>
            <a:r>
              <a:rPr lang="zh-CN" altLang="en-US" sz="2400" b="1" dirty="0">
                <a:solidFill>
                  <a:srgbClr val="FFCC00"/>
                </a:solidFill>
                <a:latin typeface="Calibri" panose="020F0502020204030204" pitchFamily="34" charset="0"/>
              </a:rPr>
              <a:t>2.4.2  各岗位应具备的基础知识、专业知识。</a:t>
            </a:r>
            <a:endParaRPr lang="zh-CN" altLang="en-US" sz="2400" b="1" dirty="0">
              <a:solidFill>
                <a:srgbClr val="FFCC00"/>
              </a:solidFill>
              <a:latin typeface="Calibri" panose="020F0502020204030204" pitchFamily="34" charset="0"/>
            </a:endParaRPr>
          </a:p>
          <a:p>
            <a:pPr>
              <a:lnSpc>
                <a:spcPct val="150000"/>
              </a:lnSpc>
            </a:pPr>
            <a:r>
              <a:rPr lang="zh-CN" altLang="en-US" sz="2400" b="1" dirty="0">
                <a:solidFill>
                  <a:srgbClr val="FFCC00"/>
                </a:solidFill>
                <a:latin typeface="Calibri" panose="020F0502020204030204" pitchFamily="34" charset="0"/>
              </a:rPr>
              <a:t>2.4.3  其他。</a:t>
            </a:r>
            <a:endParaRPr lang="zh-CN" altLang="en-US" sz="2400" b="1"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8674" name="标题 18433"/>
          <p:cNvSpPr>
            <a:spLocks noGrp="1" noChangeArrowheads="1"/>
          </p:cNvSpPr>
          <p:nvPr>
            <p:ph type="title"/>
          </p:nvPr>
        </p:nvSpPr>
        <p:spPr>
          <a:xfrm>
            <a:off x="2135505" y="908437"/>
            <a:ext cx="8229600" cy="639366"/>
          </a:xfrm>
        </p:spPr>
        <p:txBody>
          <a:bodyPr/>
          <a:lstStyle/>
          <a:p>
            <a:pPr eaLnBrk="1" hangingPunct="1"/>
            <a:r>
              <a:rPr lang="en-US" altLang="zh-CN" b="1" dirty="0" smtClean="0">
                <a:solidFill>
                  <a:srgbClr val="FFCC00"/>
                </a:solidFill>
              </a:rPr>
              <a:t>2.5 </a:t>
            </a:r>
            <a:r>
              <a:rPr lang="zh-CN" altLang="en-US" b="1" dirty="0" smtClean="0">
                <a:solidFill>
                  <a:srgbClr val="FFCC00"/>
                </a:solidFill>
              </a:rPr>
              <a:t>操作技能</a:t>
            </a:r>
            <a:endParaRPr lang="zh-CN" altLang="en-US" b="1" dirty="0" smtClean="0">
              <a:solidFill>
                <a:srgbClr val="FFCC00"/>
              </a:solidFill>
            </a:endParaRPr>
          </a:p>
        </p:txBody>
      </p:sp>
      <p:sp>
        <p:nvSpPr>
          <p:cNvPr id="28675" name="文本框 18434"/>
          <p:cNvSpPr txBox="1">
            <a:spLocks noChangeArrowheads="1"/>
          </p:cNvSpPr>
          <p:nvPr/>
        </p:nvSpPr>
        <p:spPr bwMode="auto">
          <a:xfrm>
            <a:off x="3881755" y="1848485"/>
            <a:ext cx="6643370" cy="3271520"/>
          </a:xfrm>
          <a:prstGeom prst="rect">
            <a:avLst/>
          </a:prstGeom>
          <a:noFill/>
          <a:ln w="9525">
            <a:noFill/>
            <a:miter lim="800000"/>
          </a:ln>
        </p:spPr>
        <p:txBody>
          <a:bodyPr wrap="square">
            <a:spAutoFit/>
          </a:bodyPr>
          <a:lstStyle/>
          <a:p>
            <a:pPr eaLnBrk="1" latinLnBrk="0" hangingPunct="1">
              <a:lnSpc>
                <a:spcPts val="3100"/>
              </a:lnSpc>
            </a:pPr>
            <a:r>
              <a:rPr lang="zh-CN" altLang="en-US" sz="2000" b="1" dirty="0">
                <a:solidFill>
                  <a:srgbClr val="FFCC00"/>
                </a:solidFill>
                <a:latin typeface="Calibri" panose="020F0502020204030204" pitchFamily="34" charset="0"/>
                <a:sym typeface="Arial" panose="020B0604020202020204" pitchFamily="34" charset="0"/>
              </a:rPr>
              <a:t>2.5.1  拥有操作技能的合格标志：</a:t>
            </a:r>
            <a:endParaRPr lang="zh-CN" altLang="en-US" sz="2000" b="1" dirty="0">
              <a:solidFill>
                <a:srgbClr val="FFCC00"/>
              </a:solidFill>
              <a:latin typeface="Calibri" panose="020F0502020204030204" pitchFamily="34" charset="0"/>
              <a:sym typeface="Arial" panose="020B0604020202020204" pitchFamily="34" charset="0"/>
            </a:endParaRPr>
          </a:p>
          <a:p>
            <a:pPr eaLnBrk="1" latinLnBrk="0" hangingPunct="1">
              <a:lnSpc>
                <a:spcPts val="3100"/>
              </a:lnSpc>
            </a:pPr>
            <a:r>
              <a:rPr lang="zh-CN" altLang="en-US" sz="2000" b="1" dirty="0" smtClean="0">
                <a:solidFill>
                  <a:srgbClr val="FFCC00"/>
                </a:solidFill>
                <a:latin typeface="Calibri" panose="020F0502020204030204" pitchFamily="34" charset="0"/>
                <a:sym typeface="宋体" panose="02010600030101010101" pitchFamily="2" charset="-122"/>
              </a:rPr>
              <a:t>        ⑴  证</a:t>
            </a:r>
            <a:r>
              <a:rPr lang="zh-CN" altLang="en-US" sz="2000" b="1" dirty="0">
                <a:solidFill>
                  <a:srgbClr val="FFCC00"/>
                </a:solidFill>
                <a:latin typeface="Calibri" panose="020F0502020204030204" pitchFamily="34" charset="0"/>
              </a:rPr>
              <a:t>照：</a:t>
            </a:r>
            <a:r>
              <a:rPr lang="zh-CN" altLang="en-US" sz="2000" b="1" dirty="0">
                <a:solidFill>
                  <a:srgbClr val="FFCC00"/>
                </a:solidFill>
                <a:latin typeface="Calibri" panose="020F0502020204030204" pitchFamily="34" charset="0"/>
                <a:sym typeface="Wingdings" panose="05000000000000000000" pitchFamily="2" charset="2"/>
              </a:rPr>
              <a:t></a:t>
            </a:r>
            <a:r>
              <a:rPr lang="zh-CN" altLang="en-US" sz="2000" dirty="0" smtClean="0">
                <a:solidFill>
                  <a:srgbClr val="FFCC00"/>
                </a:solidFill>
                <a:latin typeface="Calibri" panose="020F0502020204030204" pitchFamily="34" charset="0"/>
                <a:sym typeface="宋体" panose="02010600030101010101" pitchFamily="2" charset="-122"/>
              </a:rPr>
              <a:t> 驾驶证</a:t>
            </a:r>
            <a:r>
              <a:rPr lang="zh-CN" altLang="en-US" sz="2000" b="1" dirty="0">
                <a:solidFill>
                  <a:srgbClr val="FFCC00"/>
                </a:solidFill>
                <a:latin typeface="Calibri" panose="020F0502020204030204" pitchFamily="34" charset="0"/>
              </a:rPr>
              <a:t>、</a:t>
            </a:r>
            <a:r>
              <a:rPr lang="zh-CN" altLang="en-US" sz="2000" b="1" dirty="0">
                <a:solidFill>
                  <a:srgbClr val="FFCC00"/>
                </a:solidFill>
                <a:latin typeface="Calibri" panose="020F0502020204030204" pitchFamily="34" charset="0"/>
                <a:sym typeface="Wingdings" panose="05000000000000000000" pitchFamily="2" charset="2"/>
              </a:rPr>
              <a:t>机手</a:t>
            </a:r>
            <a:r>
              <a:rPr lang="zh-CN" altLang="en-US" sz="2000" b="1" dirty="0">
                <a:solidFill>
                  <a:srgbClr val="FFCC00"/>
                </a:solidFill>
                <a:latin typeface="Calibri" panose="020F0502020204030204" pitchFamily="34" charset="0"/>
              </a:rPr>
              <a:t>证、</a:t>
            </a:r>
            <a:r>
              <a:rPr lang="zh-CN" altLang="en-US" sz="2000" b="1" dirty="0">
                <a:solidFill>
                  <a:srgbClr val="FFCC00"/>
                </a:solidFill>
                <a:latin typeface="Calibri" panose="020F0502020204030204" pitchFamily="34" charset="0"/>
                <a:sym typeface="Wingdings" panose="05000000000000000000" pitchFamily="2" charset="2"/>
              </a:rPr>
              <a:t></a:t>
            </a:r>
            <a:r>
              <a:rPr lang="zh-CN" altLang="en-US" sz="2000" b="1" dirty="0">
                <a:solidFill>
                  <a:srgbClr val="FFCC00"/>
                </a:solidFill>
                <a:latin typeface="Calibri" panose="020F0502020204030204" pitchFamily="34" charset="0"/>
              </a:rPr>
              <a:t>会计证、</a:t>
            </a:r>
            <a:r>
              <a:rPr lang="zh-CN" altLang="en-US" sz="2000" b="1" dirty="0">
                <a:solidFill>
                  <a:srgbClr val="FFCC00"/>
                </a:solidFill>
                <a:latin typeface="Calibri" panose="020F0502020204030204" pitchFamily="34" charset="0"/>
                <a:sym typeface="宋体" panose="02010600030101010101" pitchFamily="2" charset="-122"/>
              </a:rPr>
              <a:t>④绩效考核</a:t>
            </a:r>
            <a:r>
              <a:rPr lang="zh-CN" altLang="en-US" sz="2000" b="1" dirty="0">
                <a:solidFill>
                  <a:srgbClr val="FFCC00"/>
                </a:solidFill>
                <a:latin typeface="Calibri" panose="020F0502020204030204" pitchFamily="34" charset="0"/>
              </a:rPr>
              <a:t>证、</a:t>
            </a:r>
            <a:r>
              <a:rPr lang="zh-CN" altLang="en-US" sz="2000" b="1" dirty="0">
                <a:solidFill>
                  <a:srgbClr val="FFCC00"/>
                </a:solidFill>
                <a:latin typeface="Calibri" panose="020F0502020204030204" pitchFamily="34" charset="0"/>
                <a:sym typeface="宋体" panose="02010600030101010101" pitchFamily="2" charset="-122"/>
              </a:rPr>
              <a:t>⑤</a:t>
            </a:r>
            <a:r>
              <a:rPr lang="zh-CN" altLang="en-US" sz="2000" b="1" dirty="0">
                <a:solidFill>
                  <a:srgbClr val="FFCC00"/>
                </a:solidFill>
                <a:latin typeface="Calibri" panose="020F0502020204030204" pitchFamily="34" charset="0"/>
              </a:rPr>
              <a:t>检验员证、</a:t>
            </a:r>
            <a:r>
              <a:rPr lang="zh-CN" altLang="en-US" sz="2000" b="1" dirty="0">
                <a:solidFill>
                  <a:srgbClr val="FFCC00"/>
                </a:solidFill>
                <a:latin typeface="Calibri" panose="020F0502020204030204" pitchFamily="34" charset="0"/>
                <a:sym typeface="宋体" panose="02010600030101010101" pitchFamily="2" charset="-122"/>
              </a:rPr>
              <a:t>⑥</a:t>
            </a:r>
            <a:r>
              <a:rPr lang="zh-CN" altLang="en-US" sz="2000" b="1" dirty="0">
                <a:solidFill>
                  <a:srgbClr val="FFCC00"/>
                </a:solidFill>
                <a:latin typeface="Calibri" panose="020F0502020204030204" pitchFamily="34" charset="0"/>
              </a:rPr>
              <a:t>外审员证、</a:t>
            </a:r>
            <a:r>
              <a:rPr lang="zh-CN" altLang="en-US" sz="2000" b="1" dirty="0">
                <a:solidFill>
                  <a:srgbClr val="FFCC00"/>
                </a:solidFill>
                <a:latin typeface="Calibri" panose="020F0502020204030204" pitchFamily="34" charset="0"/>
                <a:sym typeface="宋体" panose="02010600030101010101" pitchFamily="2" charset="-122"/>
              </a:rPr>
              <a:t>⑦</a:t>
            </a:r>
            <a:r>
              <a:rPr lang="zh-CN" altLang="en-US" sz="2000" b="1" dirty="0">
                <a:solidFill>
                  <a:srgbClr val="FFCC00"/>
                </a:solidFill>
                <a:latin typeface="Calibri" panose="020F0502020204030204" pitchFamily="34" charset="0"/>
              </a:rPr>
              <a:t>内审员证等；</a:t>
            </a:r>
            <a:endParaRPr lang="zh-CN" altLang="en-US" sz="2000" b="1" dirty="0">
              <a:solidFill>
                <a:srgbClr val="FFCC00"/>
              </a:solidFill>
              <a:latin typeface="Calibri" panose="020F0502020204030204" pitchFamily="34" charset="0"/>
            </a:endParaRPr>
          </a:p>
          <a:p>
            <a:pPr eaLnBrk="1" latinLnBrk="0" hangingPunct="1">
              <a:lnSpc>
                <a:spcPts val="3100"/>
              </a:lnSpc>
            </a:pPr>
            <a:r>
              <a:rPr lang="zh-CN" altLang="en-US" sz="2000" b="1" dirty="0" smtClean="0">
                <a:solidFill>
                  <a:srgbClr val="FFCC00"/>
                </a:solidFill>
                <a:latin typeface="Calibri" panose="020F0502020204030204" pitchFamily="34" charset="0"/>
                <a:sym typeface="宋体" panose="02010600030101010101" pitchFamily="2" charset="-122"/>
              </a:rPr>
              <a:t>        ⑵  </a:t>
            </a:r>
            <a:r>
              <a:rPr lang="zh-CN" altLang="en-US" sz="2000" b="1" dirty="0" smtClean="0">
                <a:solidFill>
                  <a:srgbClr val="FFCC00"/>
                </a:solidFill>
                <a:latin typeface="Calibri" panose="020F0502020204030204" pitchFamily="34" charset="0"/>
                <a:sym typeface="Wingdings" panose="05000000000000000000" pitchFamily="2" charset="2"/>
              </a:rPr>
              <a:t>同岗位工作工龄。</a:t>
            </a:r>
            <a:endParaRPr lang="zh-CN" altLang="en-US" sz="2000" b="1" dirty="0" smtClean="0">
              <a:solidFill>
                <a:srgbClr val="FFCC00"/>
              </a:solidFill>
              <a:latin typeface="Calibri" panose="020F0502020204030204" pitchFamily="34" charset="0"/>
              <a:sym typeface="Wingdings" panose="05000000000000000000" pitchFamily="2" charset="2"/>
            </a:endParaRPr>
          </a:p>
          <a:p>
            <a:pPr eaLnBrk="1" latinLnBrk="0" hangingPunct="1">
              <a:lnSpc>
                <a:spcPts val="3100"/>
              </a:lnSpc>
            </a:pPr>
            <a:r>
              <a:rPr lang="zh-CN" altLang="en-US" sz="2000" b="1" dirty="0" smtClean="0">
                <a:solidFill>
                  <a:srgbClr val="FFCC00"/>
                </a:solidFill>
                <a:latin typeface="Calibri" panose="020F0502020204030204" pitchFamily="34" charset="0"/>
              </a:rPr>
              <a:t>2.5.2  岗位业务操作熟练程度：</a:t>
            </a:r>
            <a:endParaRPr lang="zh-CN" altLang="en-US" sz="2000" b="1" dirty="0" smtClean="0">
              <a:solidFill>
                <a:srgbClr val="FFCC00"/>
              </a:solidFill>
              <a:latin typeface="Calibri" panose="020F0502020204030204" pitchFamily="34" charset="0"/>
            </a:endParaRPr>
          </a:p>
          <a:p>
            <a:pPr eaLnBrk="1" latinLnBrk="0" hangingPunct="1">
              <a:lnSpc>
                <a:spcPts val="3100"/>
              </a:lnSpc>
            </a:pPr>
            <a:r>
              <a:rPr lang="zh-CN" altLang="en-US" sz="2000" b="1" dirty="0" smtClean="0">
                <a:solidFill>
                  <a:srgbClr val="FFCC00"/>
                </a:solidFill>
                <a:latin typeface="Calibri" panose="020F0502020204030204" pitchFamily="34" charset="0"/>
                <a:sym typeface="Wingdings" panose="05000000000000000000" pitchFamily="2" charset="2"/>
              </a:rPr>
              <a:t>                                 </a:t>
            </a:r>
            <a:r>
              <a:rPr lang="zh-CN" altLang="en-US" sz="2000" b="1" dirty="0" smtClean="0">
                <a:solidFill>
                  <a:srgbClr val="FFCC00"/>
                </a:solidFill>
                <a:latin typeface="Calibri" panose="020F0502020204030204" pitchFamily="34" charset="0"/>
                <a:sym typeface="宋体" panose="02010600030101010101" pitchFamily="2" charset="-122"/>
              </a:rPr>
              <a:t>⑴ </a:t>
            </a:r>
            <a:r>
              <a:rPr lang="zh-CN" altLang="en-US" sz="2000" b="1" dirty="0" smtClean="0">
                <a:solidFill>
                  <a:srgbClr val="FFCC00"/>
                </a:solidFill>
                <a:latin typeface="Calibri" panose="020F0502020204030204" pitchFamily="34" charset="0"/>
                <a:sym typeface="Wingdings" panose="05000000000000000000" pitchFamily="2" charset="2"/>
              </a:rPr>
              <a:t>现场考核或考试；</a:t>
            </a:r>
            <a:r>
              <a:rPr lang="zh-CN" altLang="en-US" sz="2000" b="1" dirty="0" smtClean="0">
                <a:solidFill>
                  <a:srgbClr val="FFCC00"/>
                </a:solidFill>
                <a:latin typeface="Calibri" panose="020F0502020204030204" pitchFamily="34" charset="0"/>
                <a:sym typeface="宋体" panose="02010600030101010101" pitchFamily="2" charset="-122"/>
              </a:rPr>
              <a:t>⑵ </a:t>
            </a:r>
            <a:r>
              <a:rPr lang="zh-CN" altLang="en-US" sz="2000" b="1" dirty="0" smtClean="0">
                <a:solidFill>
                  <a:srgbClr val="FFCC00"/>
                </a:solidFill>
                <a:latin typeface="Calibri" panose="020F0502020204030204" pitchFamily="34" charset="0"/>
                <a:sym typeface="Wingdings" panose="05000000000000000000" pitchFamily="2" charset="2"/>
              </a:rPr>
              <a:t>完成目标任务达成率；（3）产品工作质量合格率。</a:t>
            </a:r>
            <a:endParaRPr lang="zh-CN" altLang="en-US" sz="2000" b="1" dirty="0" smtClean="0">
              <a:solidFill>
                <a:srgbClr val="FFCC00"/>
              </a:solidFill>
              <a:latin typeface="Calibri" panose="020F0502020204030204" pitchFamily="34" charset="0"/>
              <a:sym typeface="Wingdings" panose="05000000000000000000" pitchFamily="2" charset="2"/>
            </a:endParaRPr>
          </a:p>
          <a:p>
            <a:pPr eaLnBrk="1" latinLnBrk="0" hangingPunct="1">
              <a:lnSpc>
                <a:spcPts val="3100"/>
              </a:lnSpc>
            </a:pPr>
            <a:r>
              <a:rPr lang="zh-CN" altLang="en-US" sz="2000" b="1" dirty="0">
                <a:solidFill>
                  <a:srgbClr val="FFCC00"/>
                </a:solidFill>
                <a:latin typeface="Calibri" panose="020F0502020204030204" pitchFamily="34" charset="0"/>
              </a:rPr>
              <a:t>                               2.5.3  其他。</a:t>
            </a:r>
            <a:endParaRPr lang="zh-CN" altLang="en-US" sz="2000" b="1" dirty="0">
              <a:solidFill>
                <a:srgbClr val="FFCC00"/>
              </a:solidFill>
              <a:latin typeface="Calibri" panose="020F0502020204030204" pitchFamily="34" charset="0"/>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body" idx="1"/>
          </p:nvPr>
        </p:nvSpPr>
        <p:spPr>
          <a:xfrm>
            <a:off x="3546475" y="1951990"/>
            <a:ext cx="6941820" cy="2954655"/>
          </a:xfrm>
        </p:spPr>
        <p:txBody>
          <a:bodyPr/>
          <a:lstStyle/>
          <a:p>
            <a:pPr>
              <a:lnSpc>
                <a:spcPts val="3500"/>
              </a:lnSpc>
              <a:buNone/>
            </a:pPr>
            <a:r>
              <a:rPr lang="en-US" altLang="zh-CN" sz="2300" b="1" dirty="0" smtClean="0">
                <a:solidFill>
                  <a:srgbClr val="FFFF00"/>
                </a:solidFill>
              </a:rPr>
              <a:t>          </a:t>
            </a:r>
            <a:r>
              <a:rPr lang="zh-CN" altLang="en-US" sz="2300" b="1" dirty="0" smtClean="0">
                <a:solidFill>
                  <a:srgbClr val="FFFF00"/>
                </a:solidFill>
              </a:rPr>
              <a:t>严格考核每日每事考核达标，不合格要承担经济责任，抗拒考核就是对抗质量，就是混水摸鱼，不接受考核的人就是不接受奖金；</a:t>
            </a:r>
            <a:endParaRPr lang="zh-CN" altLang="en-US" sz="2300" b="1" dirty="0" smtClean="0">
              <a:solidFill>
                <a:srgbClr val="FFFF00"/>
              </a:solidFill>
            </a:endParaRPr>
          </a:p>
          <a:p>
            <a:pPr>
              <a:lnSpc>
                <a:spcPts val="3500"/>
              </a:lnSpc>
              <a:buNone/>
            </a:pPr>
            <a:r>
              <a:rPr lang="zh-CN" altLang="en-US" sz="2300" b="1" dirty="0" smtClean="0">
                <a:solidFill>
                  <a:srgbClr val="FFFF00"/>
                </a:solidFill>
              </a:rPr>
              <a:t>          当日考核当日公告，当日当时当事考核公告，考核</a:t>
            </a:r>
            <a:r>
              <a:rPr lang="zh-CN" altLang="en-US" sz="2300" b="1" dirty="0" smtClean="0">
                <a:solidFill>
                  <a:srgbClr val="FFFF00"/>
                </a:solidFill>
              </a:rPr>
              <a:t>是要求马上公告处理结果，不讲原因，考核是承担经济责任； </a:t>
            </a:r>
            <a:endParaRPr lang="zh-CN" altLang="en-US" sz="2300" b="1" dirty="0" smtClean="0">
              <a:solidFill>
                <a:srgbClr val="FFFF00"/>
              </a:solidFill>
            </a:endParaRPr>
          </a:p>
          <a:p>
            <a:pPr>
              <a:buFontTx/>
              <a:buNone/>
            </a:pPr>
            <a:endParaRPr lang="zh-CN" altLang="en-US" sz="2500" b="1" dirty="0" smtClean="0">
              <a:solidFill>
                <a:srgbClr val="FFFF00"/>
              </a:solidFill>
            </a:endParaRPr>
          </a:p>
        </p:txBody>
      </p:sp>
      <p:sp>
        <p:nvSpPr>
          <p:cNvPr id="3" name="标题 18433"/>
          <p:cNvSpPr txBox="1">
            <a:spLocks noChangeArrowheads="1"/>
          </p:cNvSpPr>
          <p:nvPr/>
        </p:nvSpPr>
        <p:spPr>
          <a:xfrm>
            <a:off x="2351375" y="1124889"/>
            <a:ext cx="8229600" cy="639366"/>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3300" kern="0" dirty="0" smtClean="0">
                <a:solidFill>
                  <a:srgbClr val="FFFF00"/>
                </a:solidFill>
                <a:latin typeface="+mj-lt"/>
                <a:ea typeface="+mj-ea"/>
                <a:cs typeface="+mj-cs"/>
              </a:rPr>
              <a:t>二、绩效考核出绩效</a:t>
            </a:r>
            <a:endParaRPr kumimoji="0" lang="zh-CN" altLang="en-US" sz="3300" b="1" i="0" u="none" strike="noStrike" kern="0" cap="none" spc="0" normalizeH="0" baseline="0" noProof="0" dirty="0" smtClean="0">
              <a:ln>
                <a:noFill/>
              </a:ln>
              <a:solidFill>
                <a:srgbClr val="FFFF00"/>
              </a:solidFill>
              <a:effectLst/>
              <a:uLnTx/>
              <a:uFillTx/>
              <a:latin typeface="+mj-lt"/>
              <a:ea typeface="+mj-ea"/>
              <a:cs typeface="+mj-cs"/>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097020" y="1570990"/>
            <a:ext cx="6329680" cy="3681730"/>
          </a:xfrm>
          <a:prstGeom prst="rect">
            <a:avLst/>
          </a:prstGeom>
          <a:noFill/>
        </p:spPr>
        <p:txBody>
          <a:bodyPr wrap="square" rtlCol="0">
            <a:spAutoFit/>
          </a:bodyPr>
          <a:lstStyle/>
          <a:p>
            <a:pPr>
              <a:lnSpc>
                <a:spcPts val="3500"/>
              </a:lnSpc>
            </a:pPr>
            <a:r>
              <a:rPr lang="zh-CN" altLang="en-US" sz="2300" dirty="0" smtClean="0">
                <a:solidFill>
                  <a:srgbClr val="FFFF00"/>
                </a:solidFill>
              </a:rPr>
              <a:t>    绩效</a:t>
            </a:r>
            <a:r>
              <a:rPr lang="zh-CN" altLang="en-US" sz="2300" dirty="0">
                <a:solidFill>
                  <a:srgbClr val="FFFF00"/>
                </a:solidFill>
              </a:rPr>
              <a:t>考核，就是确认员工工作成绩，不考核，就不能确定成绩，就不能论功行赏！</a:t>
            </a:r>
            <a:endParaRPr lang="zh-CN" altLang="en-US" sz="2300" dirty="0">
              <a:solidFill>
                <a:srgbClr val="FFFF00"/>
              </a:solidFill>
            </a:endParaRPr>
          </a:p>
          <a:p>
            <a:pPr>
              <a:lnSpc>
                <a:spcPts val="3500"/>
              </a:lnSpc>
            </a:pPr>
            <a:r>
              <a:rPr lang="zh-CN" altLang="en-US" sz="2300" dirty="0" smtClean="0">
                <a:solidFill>
                  <a:srgbClr val="FFFF00"/>
                </a:solidFill>
              </a:rPr>
              <a:t>       每日</a:t>
            </a:r>
            <a:r>
              <a:rPr lang="zh-CN" altLang="en-US" sz="2300" dirty="0">
                <a:solidFill>
                  <a:srgbClr val="FFFF00"/>
                </a:solidFill>
              </a:rPr>
              <a:t>绩效考核“前三后一”，就是遵循优胜劣汰的自然法则，激励员工你追我赶，适应市场不断变幻的需要。</a:t>
            </a:r>
            <a:endParaRPr lang="zh-CN" altLang="en-US" sz="2300" dirty="0">
              <a:solidFill>
                <a:srgbClr val="FFFF00"/>
              </a:solidFill>
            </a:endParaRPr>
          </a:p>
          <a:p>
            <a:pPr>
              <a:lnSpc>
                <a:spcPts val="3500"/>
              </a:lnSpc>
            </a:pPr>
            <a:r>
              <a:rPr lang="zh-CN" altLang="en-US" sz="2300" dirty="0" smtClean="0">
                <a:solidFill>
                  <a:srgbClr val="FFFF00"/>
                </a:solidFill>
              </a:rPr>
              <a:t>        绩效</a:t>
            </a:r>
            <a:r>
              <a:rPr lang="zh-CN" altLang="en-US" sz="2300" dirty="0">
                <a:solidFill>
                  <a:srgbClr val="FFFF00"/>
                </a:solidFill>
              </a:rPr>
              <a:t>考核，就是竞赛全员成果！考核必须一丝不苟，不掺水份，不讲情面！严厉绩效考核，全员绩效考核！</a:t>
            </a:r>
            <a:endParaRPr lang="zh-CN" altLang="en-US" sz="2300" dirty="0">
              <a:solidFill>
                <a:srgbClr val="FFFF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2574925" y="1553845"/>
            <a:ext cx="4949835" cy="445135"/>
          </a:xfrm>
          <a:prstGeom prst="rect">
            <a:avLst/>
          </a:prstGeom>
          <a:noFill/>
        </p:spPr>
        <p:txBody>
          <a:bodyPr wrap="square" rtlCol="0">
            <a:spAutoFit/>
          </a:bodyPr>
          <a:lstStyle/>
          <a:p>
            <a:r>
              <a:rPr lang="en-US" altLang="zh-CN" sz="2300" dirty="0" smtClean="0">
                <a:solidFill>
                  <a:srgbClr val="FFFF00"/>
                </a:solidFill>
              </a:rPr>
              <a:t>1</a:t>
            </a:r>
            <a:r>
              <a:rPr lang="zh-CN" altLang="en-US" sz="2300" dirty="0" smtClean="0">
                <a:solidFill>
                  <a:srgbClr val="FFFF00"/>
                </a:solidFill>
              </a:rPr>
              <a:t>、绩效</a:t>
            </a:r>
            <a:r>
              <a:rPr lang="zh-CN" altLang="en-US" sz="2300" dirty="0">
                <a:solidFill>
                  <a:srgbClr val="FFFF00"/>
                </a:solidFill>
              </a:rPr>
              <a:t>考核的基本法则：</a:t>
            </a:r>
            <a:r>
              <a:rPr lang="zh-CN" altLang="en-US" sz="2300" dirty="0" smtClean="0">
                <a:solidFill>
                  <a:srgbClr val="FFFF00"/>
                </a:solidFill>
                <a:sym typeface="+mn-ea"/>
              </a:rPr>
              <a:t>九零管理</a:t>
            </a:r>
            <a:endParaRPr lang="en-US" altLang="zh-CN" sz="2300" dirty="0" smtClean="0">
              <a:solidFill>
                <a:srgbClr val="FFFF00"/>
              </a:solidFill>
            </a:endParaRPr>
          </a:p>
        </p:txBody>
      </p:sp>
      <p:sp>
        <p:nvSpPr>
          <p:cNvPr id="3" name="文本框 1"/>
          <p:cNvSpPr txBox="1"/>
          <p:nvPr/>
        </p:nvSpPr>
        <p:spPr>
          <a:xfrm>
            <a:off x="6881818" y="2143116"/>
            <a:ext cx="3571900" cy="3169285"/>
          </a:xfrm>
          <a:prstGeom prst="rect">
            <a:avLst/>
          </a:prstGeom>
          <a:noFill/>
        </p:spPr>
        <p:txBody>
          <a:bodyPr wrap="square" rtlCol="0">
            <a:spAutoFit/>
          </a:bodyPr>
          <a:lstStyle/>
          <a:p>
            <a:pPr>
              <a:lnSpc>
                <a:spcPts val="2400"/>
              </a:lnSpc>
            </a:pPr>
            <a:r>
              <a:rPr lang="en-US" altLang="zh-CN" sz="1800" dirty="0" smtClean="0">
                <a:solidFill>
                  <a:srgbClr val="FFFF00"/>
                </a:solidFill>
              </a:rPr>
              <a:t>1.1</a:t>
            </a:r>
            <a:r>
              <a:rPr lang="zh-CN" altLang="en-US" sz="1800" dirty="0" smtClean="0">
                <a:solidFill>
                  <a:srgbClr val="FFFF00"/>
                </a:solidFill>
              </a:rPr>
              <a:t>绩效考核成绩的主要方式</a:t>
            </a:r>
            <a:endParaRPr lang="zh-CN" altLang="en-US" sz="1800" dirty="0" smtClean="0">
              <a:solidFill>
                <a:srgbClr val="FFFF00"/>
              </a:solidFill>
            </a:endParaRPr>
          </a:p>
          <a:p>
            <a:pPr>
              <a:lnSpc>
                <a:spcPts val="2400"/>
              </a:lnSpc>
            </a:pPr>
            <a:r>
              <a:rPr lang="en-US" altLang="zh-CN" sz="1800" dirty="0" smtClean="0">
                <a:solidFill>
                  <a:srgbClr val="FFFF00"/>
                </a:solidFill>
              </a:rPr>
              <a:t>1</a:t>
            </a:r>
            <a:r>
              <a:rPr lang="zh-CN" altLang="en-US" sz="1800" dirty="0" smtClean="0">
                <a:solidFill>
                  <a:srgbClr val="FFFF00"/>
                </a:solidFill>
              </a:rPr>
              <a:t>.</a:t>
            </a:r>
            <a:r>
              <a:rPr lang="en-US" altLang="zh-CN" sz="1800" dirty="0" smtClean="0">
                <a:solidFill>
                  <a:srgbClr val="FFFF00"/>
                </a:solidFill>
              </a:rPr>
              <a:t>1</a:t>
            </a:r>
            <a:r>
              <a:rPr lang="zh-CN" altLang="en-US" sz="1800" dirty="0" smtClean="0">
                <a:solidFill>
                  <a:srgbClr val="FFFF00"/>
                </a:solidFill>
              </a:rPr>
              <a:t>.</a:t>
            </a:r>
            <a:r>
              <a:rPr lang="zh-CN" altLang="en-US" sz="1800" dirty="0">
                <a:solidFill>
                  <a:srgbClr val="FFFF00"/>
                </a:solidFill>
              </a:rPr>
              <a:t>1减分法</a:t>
            </a:r>
            <a:endParaRPr lang="zh-CN" altLang="en-US" sz="1800" dirty="0">
              <a:solidFill>
                <a:srgbClr val="FFFF00"/>
              </a:solidFill>
            </a:endParaRPr>
          </a:p>
          <a:p>
            <a:pPr>
              <a:lnSpc>
                <a:spcPts val="2400"/>
              </a:lnSpc>
            </a:pPr>
            <a:r>
              <a:rPr lang="zh-CN" altLang="en-US" sz="1800" dirty="0" smtClean="0">
                <a:solidFill>
                  <a:srgbClr val="FFFF00"/>
                </a:solidFill>
              </a:rPr>
              <a:t>        先</a:t>
            </a:r>
            <a:r>
              <a:rPr lang="zh-CN" altLang="en-US" sz="1800" dirty="0">
                <a:solidFill>
                  <a:srgbClr val="FFFF00"/>
                </a:solidFill>
              </a:rPr>
              <a:t>假设该岗位责任人</a:t>
            </a:r>
            <a:r>
              <a:rPr lang="en-US" altLang="zh-CN" sz="1800" dirty="0">
                <a:solidFill>
                  <a:srgbClr val="FFFF00"/>
                </a:solidFill>
              </a:rPr>
              <a:t>100%</a:t>
            </a:r>
            <a:r>
              <a:rPr lang="zh-CN" altLang="en-US" sz="1800" dirty="0">
                <a:solidFill>
                  <a:srgbClr val="FFFF00"/>
                </a:solidFill>
              </a:rPr>
              <a:t>完成各项计划任务，再找毛病、找问题、找违规、找不达标、找未完成项。找出这些，逐项减分，扣奖金或赔偿，其他未找出的，则视为合格、达标完成，给工资、奖金，给予表彰、表扬等。这是考核最简单有效的</a:t>
            </a:r>
            <a:r>
              <a:rPr lang="zh-CN" altLang="en-US" sz="1800" dirty="0" smtClean="0">
                <a:solidFill>
                  <a:srgbClr val="FFFF00"/>
                </a:solidFill>
              </a:rPr>
              <a:t>。</a:t>
            </a:r>
            <a:endParaRPr lang="zh-CN" altLang="en-US" sz="1800" dirty="0">
              <a:solidFill>
                <a:srgbClr val="FFFF00"/>
              </a:solidFill>
            </a:endParaRPr>
          </a:p>
        </p:txBody>
      </p:sp>
      <p:sp>
        <p:nvSpPr>
          <p:cNvPr id="4" name="文本框 1"/>
          <p:cNvSpPr txBox="1"/>
          <p:nvPr/>
        </p:nvSpPr>
        <p:spPr>
          <a:xfrm>
            <a:off x="4310050" y="2143116"/>
            <a:ext cx="1661187" cy="2861310"/>
          </a:xfrm>
          <a:prstGeom prst="rect">
            <a:avLst/>
          </a:prstGeom>
          <a:noFill/>
        </p:spPr>
        <p:txBody>
          <a:bodyPr wrap="square" rtlCol="0">
            <a:spAutoFit/>
          </a:bodyPr>
          <a:lstStyle/>
          <a:p>
            <a:pPr>
              <a:lnSpc>
                <a:spcPts val="2400"/>
              </a:lnSpc>
            </a:pPr>
            <a:r>
              <a:rPr lang="zh-CN" altLang="en-US" sz="1800" dirty="0" smtClean="0">
                <a:solidFill>
                  <a:srgbClr val="FFFF00"/>
                </a:solidFill>
              </a:rPr>
              <a:t>①零缺陷；</a:t>
            </a:r>
            <a:endParaRPr lang="en-US" altLang="zh-CN" sz="1800" dirty="0" smtClean="0">
              <a:solidFill>
                <a:srgbClr val="FFFF00"/>
              </a:solidFill>
            </a:endParaRPr>
          </a:p>
          <a:p>
            <a:pPr>
              <a:lnSpc>
                <a:spcPts val="2400"/>
              </a:lnSpc>
            </a:pPr>
            <a:r>
              <a:rPr lang="zh-CN" altLang="en-US" sz="1800" dirty="0" smtClean="0">
                <a:solidFill>
                  <a:srgbClr val="FFFF00"/>
                </a:solidFill>
              </a:rPr>
              <a:t> ②零事故； </a:t>
            </a:r>
            <a:endParaRPr lang="en-US" altLang="zh-CN" sz="1800" dirty="0" smtClean="0">
              <a:solidFill>
                <a:srgbClr val="FFFF00"/>
              </a:solidFill>
            </a:endParaRPr>
          </a:p>
          <a:p>
            <a:pPr>
              <a:lnSpc>
                <a:spcPts val="2400"/>
              </a:lnSpc>
            </a:pPr>
            <a:r>
              <a:rPr lang="zh-CN" altLang="en-US" sz="1800" dirty="0" smtClean="0">
                <a:solidFill>
                  <a:srgbClr val="FFFF00"/>
                </a:solidFill>
              </a:rPr>
              <a:t>③零故障</a:t>
            </a:r>
            <a:r>
              <a:rPr lang="en-US" altLang="zh-CN" sz="1800" dirty="0" smtClean="0">
                <a:solidFill>
                  <a:srgbClr val="FFFF00"/>
                </a:solidFill>
              </a:rPr>
              <a:t>;</a:t>
            </a:r>
            <a:endParaRPr lang="en-US" altLang="zh-CN" sz="1800" dirty="0" smtClean="0">
              <a:solidFill>
                <a:srgbClr val="FFFF00"/>
              </a:solidFill>
            </a:endParaRPr>
          </a:p>
          <a:p>
            <a:pPr>
              <a:lnSpc>
                <a:spcPts val="2400"/>
              </a:lnSpc>
            </a:pPr>
            <a:r>
              <a:rPr lang="en-US" altLang="zh-CN" sz="1800" dirty="0" smtClean="0">
                <a:solidFill>
                  <a:srgbClr val="FFFF00"/>
                </a:solidFill>
              </a:rPr>
              <a:t> ④</a:t>
            </a:r>
            <a:r>
              <a:rPr lang="zh-CN" altLang="en-US" sz="1800" dirty="0" smtClean="0">
                <a:solidFill>
                  <a:srgbClr val="FFFF00"/>
                </a:solidFill>
              </a:rPr>
              <a:t>零占用； </a:t>
            </a:r>
            <a:endParaRPr lang="en-US" altLang="zh-CN" sz="1800" dirty="0" smtClean="0">
              <a:solidFill>
                <a:srgbClr val="FFFF00"/>
              </a:solidFill>
            </a:endParaRPr>
          </a:p>
          <a:p>
            <a:pPr>
              <a:lnSpc>
                <a:spcPts val="2400"/>
              </a:lnSpc>
            </a:pPr>
            <a:r>
              <a:rPr lang="zh-CN" altLang="en-US" sz="1800" dirty="0" smtClean="0">
                <a:solidFill>
                  <a:srgbClr val="FFFF00"/>
                </a:solidFill>
              </a:rPr>
              <a:t>⑤零损耗；</a:t>
            </a:r>
            <a:endParaRPr lang="en-US" altLang="zh-CN" sz="1800" dirty="0" smtClean="0">
              <a:solidFill>
                <a:srgbClr val="FFFF00"/>
              </a:solidFill>
            </a:endParaRPr>
          </a:p>
          <a:p>
            <a:pPr>
              <a:lnSpc>
                <a:spcPts val="2400"/>
              </a:lnSpc>
            </a:pPr>
            <a:r>
              <a:rPr lang="zh-CN" altLang="en-US" sz="1800" dirty="0" smtClean="0">
                <a:solidFill>
                  <a:srgbClr val="FFFF00"/>
                </a:solidFill>
              </a:rPr>
              <a:t> ⑥零浪费； </a:t>
            </a:r>
            <a:endParaRPr lang="en-US" altLang="zh-CN" sz="1800" dirty="0" smtClean="0">
              <a:solidFill>
                <a:srgbClr val="FFFF00"/>
              </a:solidFill>
            </a:endParaRPr>
          </a:p>
          <a:p>
            <a:pPr>
              <a:lnSpc>
                <a:spcPts val="2400"/>
              </a:lnSpc>
            </a:pPr>
            <a:r>
              <a:rPr lang="zh-CN" altLang="en-US" sz="1800" dirty="0" smtClean="0">
                <a:solidFill>
                  <a:srgbClr val="FFFF00"/>
                </a:solidFill>
              </a:rPr>
              <a:t>⑦零距离； </a:t>
            </a:r>
            <a:endParaRPr lang="en-US" altLang="zh-CN" sz="1800" dirty="0" smtClean="0">
              <a:solidFill>
                <a:srgbClr val="FFFF00"/>
              </a:solidFill>
            </a:endParaRPr>
          </a:p>
          <a:p>
            <a:pPr>
              <a:lnSpc>
                <a:spcPts val="2400"/>
              </a:lnSpc>
            </a:pPr>
            <a:r>
              <a:rPr lang="zh-CN" altLang="en-US" sz="1800" dirty="0" smtClean="0">
                <a:solidFill>
                  <a:srgbClr val="FFFF00"/>
                </a:solidFill>
              </a:rPr>
              <a:t>⑧零违规； </a:t>
            </a:r>
            <a:endParaRPr lang="en-US" altLang="zh-CN" sz="1800" dirty="0" smtClean="0">
              <a:solidFill>
                <a:srgbClr val="FFFF00"/>
              </a:solidFill>
            </a:endParaRPr>
          </a:p>
          <a:p>
            <a:pPr>
              <a:lnSpc>
                <a:spcPts val="2400"/>
              </a:lnSpc>
            </a:pPr>
            <a:r>
              <a:rPr lang="zh-CN" altLang="en-US" sz="1800" dirty="0" smtClean="0">
                <a:solidFill>
                  <a:srgbClr val="FFFF00"/>
                </a:solidFill>
              </a:rPr>
              <a:t>⑨零容忍；</a:t>
            </a:r>
            <a:endParaRPr lang="en-US" altLang="zh-CN" sz="1800" dirty="0" smtClean="0">
              <a:solidFill>
                <a:srgbClr val="FFFF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3615690" y="1412875"/>
            <a:ext cx="6885305" cy="4599940"/>
          </a:xfrm>
          <a:prstGeom prst="rect">
            <a:avLst/>
          </a:prstGeom>
          <a:noFill/>
        </p:spPr>
        <p:txBody>
          <a:bodyPr wrap="square" rtlCol="0">
            <a:spAutoFit/>
          </a:bodyPr>
          <a:lstStyle/>
          <a:p>
            <a:pPr>
              <a:lnSpc>
                <a:spcPts val="3000"/>
              </a:lnSpc>
            </a:pPr>
            <a:r>
              <a:rPr lang="en-US" altLang="zh-CN" sz="2000" dirty="0" smtClean="0">
                <a:solidFill>
                  <a:srgbClr val="FFFF00"/>
                </a:solidFill>
              </a:rPr>
              <a:t>1</a:t>
            </a:r>
            <a:r>
              <a:rPr lang="zh-CN" altLang="en-US" sz="2000" dirty="0" smtClean="0">
                <a:solidFill>
                  <a:srgbClr val="FFFF00"/>
                </a:solidFill>
              </a:rPr>
              <a:t>.</a:t>
            </a:r>
            <a:r>
              <a:rPr lang="en-US" altLang="zh-CN" sz="2000" dirty="0" smtClean="0">
                <a:solidFill>
                  <a:srgbClr val="FFFF00"/>
                </a:solidFill>
              </a:rPr>
              <a:t>1</a:t>
            </a:r>
            <a:r>
              <a:rPr lang="zh-CN" altLang="en-US" sz="2000" dirty="0" smtClean="0">
                <a:solidFill>
                  <a:srgbClr val="FFFF00"/>
                </a:solidFill>
              </a:rPr>
              <a:t>.</a:t>
            </a:r>
            <a:r>
              <a:rPr lang="zh-CN" altLang="en-US" sz="2000" dirty="0">
                <a:solidFill>
                  <a:srgbClr val="FFFF00"/>
                </a:solidFill>
              </a:rPr>
              <a:t>2积分法</a:t>
            </a:r>
            <a:endParaRPr lang="zh-CN" altLang="en-US" sz="2000" dirty="0">
              <a:solidFill>
                <a:srgbClr val="FFFF00"/>
              </a:solidFill>
            </a:endParaRPr>
          </a:p>
          <a:p>
            <a:pPr>
              <a:lnSpc>
                <a:spcPts val="3000"/>
              </a:lnSpc>
            </a:pPr>
            <a:r>
              <a:rPr lang="zh-CN" altLang="en-US" sz="1800" dirty="0" smtClean="0">
                <a:solidFill>
                  <a:srgbClr val="FFFF00"/>
                </a:solidFill>
              </a:rPr>
              <a:t>        先</a:t>
            </a:r>
            <a:r>
              <a:rPr lang="zh-CN" altLang="en-US" sz="1800" dirty="0">
                <a:solidFill>
                  <a:srgbClr val="FFFF00"/>
                </a:solidFill>
              </a:rPr>
              <a:t>假设该岗位责任人</a:t>
            </a:r>
            <a:r>
              <a:rPr lang="en-US" altLang="zh-CN" sz="1800" dirty="0">
                <a:solidFill>
                  <a:srgbClr val="FFFF00"/>
                </a:solidFill>
              </a:rPr>
              <a:t>100%</a:t>
            </a:r>
            <a:r>
              <a:rPr lang="zh-CN" altLang="en-US" sz="1800" dirty="0">
                <a:solidFill>
                  <a:srgbClr val="FFFF00"/>
                </a:solidFill>
              </a:rPr>
              <a:t>完成各项计划任务，再统计加分，完成多少计多少，如：生产产量、质量、利润、回款、出货、开发经销商、终端铺货店数、出勤、重点工作项数等，达标、完成多少，计算对应多少奖金，其他未发现完成达标的，则视为没有或未完成。许多岗位，经常以上两种方式结合应用。</a:t>
            </a:r>
            <a:endParaRPr lang="zh-CN" altLang="en-US" sz="1800" dirty="0">
              <a:solidFill>
                <a:srgbClr val="FFFF00"/>
              </a:solidFill>
            </a:endParaRPr>
          </a:p>
          <a:p>
            <a:endParaRPr lang="zh-CN" altLang="en-US" sz="1800" dirty="0">
              <a:solidFill>
                <a:srgbClr val="FFFF00"/>
              </a:solidFill>
            </a:endParaRPr>
          </a:p>
          <a:p>
            <a:pPr>
              <a:lnSpc>
                <a:spcPts val="3000"/>
              </a:lnSpc>
            </a:pPr>
            <a:r>
              <a:rPr lang="zh-CN" altLang="en-US" sz="1800" dirty="0">
                <a:solidFill>
                  <a:srgbClr val="FFFF00"/>
                </a:solidFill>
              </a:rPr>
              <a:t>1.2考核责任人：</a:t>
            </a:r>
            <a:endParaRPr lang="zh-CN" altLang="en-US" sz="1800" dirty="0">
              <a:solidFill>
                <a:srgbClr val="FFFF00"/>
              </a:solidFill>
            </a:endParaRPr>
          </a:p>
          <a:p>
            <a:pPr>
              <a:lnSpc>
                <a:spcPts val="3000"/>
              </a:lnSpc>
            </a:pPr>
            <a:r>
              <a:rPr lang="zh-CN" altLang="en-US" sz="1800" dirty="0">
                <a:solidFill>
                  <a:srgbClr val="FFFF00"/>
                </a:solidFill>
              </a:rPr>
              <a:t>上级或绩效考核经理考核直接下级岗位责任人；</a:t>
            </a:r>
            <a:endParaRPr lang="zh-CN" altLang="en-US" sz="1800" dirty="0">
              <a:solidFill>
                <a:srgbClr val="FFFF00"/>
              </a:solidFill>
            </a:endParaRPr>
          </a:p>
          <a:p>
            <a:pPr>
              <a:lnSpc>
                <a:spcPts val="3000"/>
              </a:lnSpc>
            </a:pPr>
            <a:r>
              <a:rPr lang="zh-CN" altLang="en-US" sz="1800" dirty="0">
                <a:solidFill>
                  <a:srgbClr val="FFFF00"/>
                </a:solidFill>
              </a:rPr>
              <a:t>上级或绩效考核经理检查（抽查）下级及以下任何一级岗位责任人；</a:t>
            </a:r>
            <a:endParaRPr lang="zh-CN" altLang="en-US" sz="1800" dirty="0">
              <a:solidFill>
                <a:srgbClr val="FFFF00"/>
              </a:solidFill>
            </a:endParaRPr>
          </a:p>
          <a:p>
            <a:pPr>
              <a:lnSpc>
                <a:spcPts val="3000"/>
              </a:lnSpc>
            </a:pPr>
            <a:r>
              <a:rPr lang="zh-CN" altLang="en-US" sz="1800" dirty="0">
                <a:solidFill>
                  <a:srgbClr val="FFFF00"/>
                </a:solidFill>
              </a:rPr>
              <a:t>岗位业务负责人或绩效考核专员考核对应业务岗位责任人、部门主管；</a:t>
            </a:r>
            <a:endParaRPr lang="zh-CN" altLang="en-US" sz="1800" dirty="0">
              <a:solidFill>
                <a:srgbClr val="FFFF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3720121" y="1341107"/>
            <a:ext cx="2261554" cy="445135"/>
          </a:xfrm>
          <a:prstGeom prst="rect">
            <a:avLst/>
          </a:prstGeom>
          <a:noFill/>
        </p:spPr>
        <p:txBody>
          <a:bodyPr wrap="square" rtlCol="0">
            <a:spAutoFit/>
          </a:bodyPr>
          <a:lstStyle/>
          <a:p>
            <a:r>
              <a:rPr lang="en-US" altLang="zh-CN" sz="2300" dirty="0" smtClean="0">
                <a:solidFill>
                  <a:srgbClr val="FFFF00"/>
                </a:solidFill>
              </a:rPr>
              <a:t>1.</a:t>
            </a:r>
            <a:r>
              <a:rPr lang="zh-CN" altLang="en-US" sz="2300" dirty="0" smtClean="0">
                <a:solidFill>
                  <a:srgbClr val="FFFF00"/>
                </a:solidFill>
              </a:rPr>
              <a:t>3考核</a:t>
            </a:r>
            <a:r>
              <a:rPr lang="zh-CN" altLang="en-US" sz="2300" dirty="0">
                <a:solidFill>
                  <a:srgbClr val="FFFF00"/>
                </a:solidFill>
              </a:rPr>
              <a:t>方式</a:t>
            </a:r>
            <a:r>
              <a:rPr lang="zh-CN" altLang="en-US" sz="2300" dirty="0" smtClean="0">
                <a:solidFill>
                  <a:srgbClr val="FFFF00"/>
                </a:solidFill>
              </a:rPr>
              <a:t>：</a:t>
            </a:r>
            <a:endParaRPr lang="zh-CN" altLang="en-US" sz="2300" dirty="0">
              <a:solidFill>
                <a:srgbClr val="FFFF00"/>
              </a:solidFill>
            </a:endParaRPr>
          </a:p>
        </p:txBody>
      </p:sp>
      <p:sp>
        <p:nvSpPr>
          <p:cNvPr id="3" name="文本框 2"/>
          <p:cNvSpPr txBox="1"/>
          <p:nvPr/>
        </p:nvSpPr>
        <p:spPr>
          <a:xfrm>
            <a:off x="8182303" y="1367779"/>
            <a:ext cx="2786082" cy="4046220"/>
          </a:xfrm>
          <a:prstGeom prst="rect">
            <a:avLst/>
          </a:prstGeom>
          <a:noFill/>
        </p:spPr>
        <p:txBody>
          <a:bodyPr wrap="square" rtlCol="0">
            <a:spAutoFit/>
          </a:bodyPr>
          <a:lstStyle/>
          <a:p>
            <a:r>
              <a:rPr lang="en-US" altLang="zh-CN" sz="2300" dirty="0" smtClean="0">
                <a:solidFill>
                  <a:srgbClr val="FFFF00"/>
                </a:solidFill>
                <a:sym typeface="+mn-ea"/>
              </a:rPr>
              <a:t>1</a:t>
            </a:r>
            <a:r>
              <a:rPr lang="zh-CN" altLang="en-US" sz="2300" dirty="0" smtClean="0">
                <a:solidFill>
                  <a:srgbClr val="FFFF00"/>
                </a:solidFill>
                <a:sym typeface="+mn-ea"/>
              </a:rPr>
              <a:t>.</a:t>
            </a:r>
            <a:r>
              <a:rPr lang="en-US" altLang="zh-CN" sz="2300" dirty="0" smtClean="0">
                <a:solidFill>
                  <a:srgbClr val="FFFF00"/>
                </a:solidFill>
                <a:sym typeface="+mn-ea"/>
              </a:rPr>
              <a:t>4</a:t>
            </a:r>
            <a:r>
              <a:rPr lang="zh-CN" altLang="en-US" sz="2300" dirty="0" smtClean="0">
                <a:solidFill>
                  <a:srgbClr val="FFFF00"/>
                </a:solidFill>
                <a:sym typeface="+mn-ea"/>
              </a:rPr>
              <a:t>考核</a:t>
            </a:r>
            <a:r>
              <a:rPr lang="zh-CN" altLang="en-US" sz="2300" dirty="0">
                <a:solidFill>
                  <a:srgbClr val="FFFF00"/>
                </a:solidFill>
                <a:sym typeface="+mn-ea"/>
              </a:rPr>
              <a:t>时间：</a:t>
            </a:r>
            <a:endParaRPr lang="zh-CN" altLang="en-US" sz="2300" dirty="0">
              <a:solidFill>
                <a:srgbClr val="FFFF00"/>
              </a:solidFill>
              <a:sym typeface="+mn-ea"/>
            </a:endParaRPr>
          </a:p>
          <a:p>
            <a:endParaRPr lang="zh-CN" altLang="en-US" sz="1200" dirty="0">
              <a:solidFill>
                <a:srgbClr val="FFFF00"/>
              </a:solidFill>
              <a:sym typeface="+mn-ea"/>
            </a:endParaRPr>
          </a:p>
          <a:p>
            <a:pPr>
              <a:lnSpc>
                <a:spcPct val="150000"/>
              </a:lnSpc>
            </a:pPr>
            <a:r>
              <a:rPr lang="zh-CN" altLang="en-US" sz="1800" dirty="0">
                <a:solidFill>
                  <a:srgbClr val="FFFF00"/>
                </a:solidFill>
                <a:sym typeface="+mn-ea"/>
              </a:rPr>
              <a:t>重点活动、项目绩效考核</a:t>
            </a:r>
            <a:endParaRPr lang="zh-CN" altLang="en-US" sz="1800" dirty="0">
              <a:solidFill>
                <a:srgbClr val="FFFF00"/>
              </a:solidFill>
              <a:sym typeface="+mn-ea"/>
            </a:endParaRPr>
          </a:p>
          <a:p>
            <a:pPr>
              <a:lnSpc>
                <a:spcPct val="150000"/>
              </a:lnSpc>
            </a:pPr>
            <a:r>
              <a:rPr lang="zh-CN" altLang="en-US" sz="1800" dirty="0">
                <a:solidFill>
                  <a:srgbClr val="FFFF00"/>
                </a:solidFill>
                <a:sym typeface="+mn-ea"/>
              </a:rPr>
              <a:t>每日绩效考核</a:t>
            </a:r>
            <a:endParaRPr lang="zh-CN" altLang="en-US" sz="1800" dirty="0">
              <a:solidFill>
                <a:srgbClr val="FFFF00"/>
              </a:solidFill>
              <a:sym typeface="+mn-ea"/>
            </a:endParaRPr>
          </a:p>
          <a:p>
            <a:pPr>
              <a:lnSpc>
                <a:spcPct val="150000"/>
              </a:lnSpc>
            </a:pPr>
            <a:r>
              <a:rPr lang="zh-CN" altLang="en-US" sz="1800" dirty="0">
                <a:solidFill>
                  <a:srgbClr val="FFFF00"/>
                </a:solidFill>
                <a:sym typeface="+mn-ea"/>
              </a:rPr>
              <a:t>每周绩效考核</a:t>
            </a:r>
            <a:endParaRPr lang="zh-CN" altLang="en-US" sz="1800" dirty="0">
              <a:solidFill>
                <a:srgbClr val="FFFF00"/>
              </a:solidFill>
              <a:sym typeface="+mn-ea"/>
            </a:endParaRPr>
          </a:p>
          <a:p>
            <a:pPr>
              <a:lnSpc>
                <a:spcPct val="150000"/>
              </a:lnSpc>
            </a:pPr>
            <a:r>
              <a:rPr lang="zh-CN" altLang="en-US" sz="1800" dirty="0">
                <a:solidFill>
                  <a:srgbClr val="FFFF00"/>
                </a:solidFill>
                <a:sym typeface="+mn-ea"/>
              </a:rPr>
              <a:t>每月绩效考核</a:t>
            </a:r>
            <a:endParaRPr lang="zh-CN" altLang="en-US" sz="1800" dirty="0">
              <a:solidFill>
                <a:srgbClr val="FFFF00"/>
              </a:solidFill>
              <a:sym typeface="+mn-ea"/>
            </a:endParaRPr>
          </a:p>
          <a:p>
            <a:pPr>
              <a:lnSpc>
                <a:spcPct val="150000"/>
              </a:lnSpc>
            </a:pPr>
            <a:r>
              <a:rPr lang="zh-CN" altLang="en-US" sz="1800" dirty="0">
                <a:solidFill>
                  <a:srgbClr val="FFFF00"/>
                </a:solidFill>
                <a:sym typeface="+mn-ea"/>
              </a:rPr>
              <a:t>每季度绩效考核</a:t>
            </a:r>
            <a:endParaRPr lang="zh-CN" altLang="en-US" sz="1800" dirty="0">
              <a:solidFill>
                <a:srgbClr val="FFFF00"/>
              </a:solidFill>
              <a:sym typeface="+mn-ea"/>
            </a:endParaRPr>
          </a:p>
          <a:p>
            <a:pPr>
              <a:lnSpc>
                <a:spcPct val="150000"/>
              </a:lnSpc>
            </a:pPr>
            <a:r>
              <a:rPr lang="zh-CN" altLang="en-US" sz="1800" dirty="0">
                <a:solidFill>
                  <a:srgbClr val="FFFF00"/>
                </a:solidFill>
                <a:sym typeface="+mn-ea"/>
              </a:rPr>
              <a:t>年度绩效考核</a:t>
            </a:r>
            <a:endParaRPr lang="zh-CN" altLang="en-US" sz="1800" dirty="0">
              <a:solidFill>
                <a:srgbClr val="FFFF00"/>
              </a:solidFill>
              <a:sym typeface="+mn-ea"/>
            </a:endParaRPr>
          </a:p>
          <a:p>
            <a:endParaRPr lang="zh-CN" altLang="en-US" sz="1200" dirty="0">
              <a:solidFill>
                <a:srgbClr val="FFFF00"/>
              </a:solidFill>
              <a:sym typeface="+mn-ea"/>
            </a:endParaRPr>
          </a:p>
          <a:p>
            <a:endParaRPr lang="zh-CN" altLang="en-US" sz="1200" dirty="0">
              <a:solidFill>
                <a:srgbClr val="FFFF00"/>
              </a:solidFill>
              <a:sym typeface="+mn-ea"/>
            </a:endParaRPr>
          </a:p>
          <a:p>
            <a:endParaRPr lang="zh-CN" altLang="en-US" sz="1200" dirty="0">
              <a:solidFill>
                <a:srgbClr val="FFFF00"/>
              </a:solidFill>
              <a:sym typeface="+mn-ea"/>
            </a:endParaRPr>
          </a:p>
          <a:p>
            <a:endParaRPr lang="zh-CN" altLang="en-US" sz="1200" dirty="0">
              <a:solidFill>
                <a:srgbClr val="FFFF00"/>
              </a:solidFill>
              <a:sym typeface="+mn-ea"/>
            </a:endParaRPr>
          </a:p>
          <a:p>
            <a:endParaRPr lang="zh-CN" altLang="en-US" sz="1200" dirty="0">
              <a:solidFill>
                <a:srgbClr val="FFFF00"/>
              </a:solidFill>
              <a:sym typeface="+mn-ea"/>
            </a:endParaRPr>
          </a:p>
        </p:txBody>
      </p:sp>
      <p:sp>
        <p:nvSpPr>
          <p:cNvPr id="4" name="文本框 1"/>
          <p:cNvSpPr txBox="1"/>
          <p:nvPr/>
        </p:nvSpPr>
        <p:spPr>
          <a:xfrm>
            <a:off x="3719814" y="1989127"/>
            <a:ext cx="2261554" cy="3425190"/>
          </a:xfrm>
          <a:prstGeom prst="rect">
            <a:avLst/>
          </a:prstGeom>
          <a:noFill/>
        </p:spPr>
        <p:txBody>
          <a:bodyPr wrap="square" rtlCol="0">
            <a:spAutoFit/>
          </a:bodyPr>
          <a:lstStyle/>
          <a:p>
            <a:pPr>
              <a:lnSpc>
                <a:spcPts val="2000"/>
              </a:lnSpc>
            </a:pPr>
            <a:r>
              <a:rPr lang="zh-CN" altLang="en-US" sz="1800" dirty="0" smtClean="0">
                <a:solidFill>
                  <a:srgbClr val="FFFF00"/>
                </a:solidFill>
              </a:rPr>
              <a:t>现场</a:t>
            </a:r>
            <a:r>
              <a:rPr lang="zh-CN" altLang="en-US" sz="1800" dirty="0">
                <a:solidFill>
                  <a:srgbClr val="FFFF00"/>
                </a:solidFill>
              </a:rPr>
              <a:t>检查考核</a:t>
            </a:r>
            <a:endParaRPr lang="zh-CN" altLang="en-US" sz="1800" dirty="0">
              <a:solidFill>
                <a:srgbClr val="FFFF00"/>
              </a:solidFill>
            </a:endParaRPr>
          </a:p>
          <a:p>
            <a:pPr>
              <a:lnSpc>
                <a:spcPts val="2000"/>
              </a:lnSpc>
            </a:pPr>
            <a:r>
              <a:rPr lang="zh-CN" altLang="en-US" sz="1800" dirty="0">
                <a:solidFill>
                  <a:srgbClr val="FFFF00"/>
                </a:solidFill>
              </a:rPr>
              <a:t>财务提报指标考核</a:t>
            </a:r>
            <a:endParaRPr lang="zh-CN" altLang="en-US" sz="1800" dirty="0">
              <a:solidFill>
                <a:srgbClr val="FFFF00"/>
              </a:solidFill>
            </a:endParaRPr>
          </a:p>
          <a:p>
            <a:pPr>
              <a:lnSpc>
                <a:spcPts val="2000"/>
              </a:lnSpc>
            </a:pPr>
            <a:r>
              <a:rPr lang="zh-CN" altLang="en-US" sz="1800" dirty="0">
                <a:solidFill>
                  <a:srgbClr val="FFFF00"/>
                </a:solidFill>
              </a:rPr>
              <a:t>电子报表考核</a:t>
            </a:r>
            <a:endParaRPr lang="zh-CN" altLang="en-US" sz="1800" dirty="0">
              <a:solidFill>
                <a:srgbClr val="FFFF00"/>
              </a:solidFill>
            </a:endParaRPr>
          </a:p>
          <a:p>
            <a:pPr>
              <a:lnSpc>
                <a:spcPts val="2000"/>
              </a:lnSpc>
            </a:pPr>
            <a:r>
              <a:rPr lang="zh-CN" altLang="en-US" sz="1800" dirty="0">
                <a:solidFill>
                  <a:srgbClr val="FFFF00"/>
                </a:solidFill>
              </a:rPr>
              <a:t>日考核表</a:t>
            </a:r>
            <a:endParaRPr lang="zh-CN" altLang="en-US" sz="1800" dirty="0">
              <a:solidFill>
                <a:srgbClr val="FFFF00"/>
              </a:solidFill>
            </a:endParaRPr>
          </a:p>
          <a:p>
            <a:pPr>
              <a:lnSpc>
                <a:spcPts val="2000"/>
              </a:lnSpc>
            </a:pPr>
            <a:r>
              <a:rPr lang="zh-CN" altLang="en-US" sz="1800" dirty="0">
                <a:solidFill>
                  <a:srgbClr val="FFFF00"/>
                </a:solidFill>
              </a:rPr>
              <a:t>周考核汇总分析表</a:t>
            </a:r>
            <a:endParaRPr lang="zh-CN" altLang="en-US" sz="1800" dirty="0">
              <a:solidFill>
                <a:srgbClr val="FFFF00"/>
              </a:solidFill>
            </a:endParaRPr>
          </a:p>
          <a:p>
            <a:pPr>
              <a:lnSpc>
                <a:spcPts val="2000"/>
              </a:lnSpc>
            </a:pPr>
            <a:r>
              <a:rPr lang="zh-CN" altLang="en-US" sz="1800" dirty="0">
                <a:solidFill>
                  <a:srgbClr val="FFFF00"/>
                </a:solidFill>
              </a:rPr>
              <a:t>月度考核汇总分析表</a:t>
            </a:r>
            <a:endParaRPr lang="zh-CN" altLang="en-US" sz="1800" dirty="0">
              <a:solidFill>
                <a:srgbClr val="FFFF00"/>
              </a:solidFill>
            </a:endParaRPr>
          </a:p>
          <a:p>
            <a:pPr>
              <a:lnSpc>
                <a:spcPts val="2000"/>
              </a:lnSpc>
            </a:pPr>
            <a:r>
              <a:rPr lang="zh-CN" altLang="en-US" sz="1800" dirty="0">
                <a:solidFill>
                  <a:srgbClr val="FFFF00"/>
                </a:solidFill>
              </a:rPr>
              <a:t>季度考核汇总分析表</a:t>
            </a:r>
            <a:endParaRPr lang="zh-CN" altLang="en-US" sz="1800" dirty="0">
              <a:solidFill>
                <a:srgbClr val="FFFF00"/>
              </a:solidFill>
            </a:endParaRPr>
          </a:p>
          <a:p>
            <a:pPr>
              <a:lnSpc>
                <a:spcPts val="2000"/>
              </a:lnSpc>
            </a:pPr>
            <a:r>
              <a:rPr lang="zh-CN" altLang="en-US" sz="1800" dirty="0">
                <a:solidFill>
                  <a:srgbClr val="FFFF00"/>
                </a:solidFill>
              </a:rPr>
              <a:t>签批票据、方案考核</a:t>
            </a:r>
            <a:endParaRPr lang="zh-CN" altLang="en-US" sz="1800" dirty="0">
              <a:solidFill>
                <a:srgbClr val="FFFF00"/>
              </a:solidFill>
            </a:endParaRPr>
          </a:p>
          <a:p>
            <a:pPr>
              <a:lnSpc>
                <a:spcPts val="2000"/>
              </a:lnSpc>
            </a:pPr>
            <a:r>
              <a:rPr lang="zh-CN" altLang="en-US" sz="1800" dirty="0">
                <a:solidFill>
                  <a:srgbClr val="FFFF00"/>
                </a:solidFill>
              </a:rPr>
              <a:t>市场调查考核</a:t>
            </a:r>
            <a:endParaRPr lang="zh-CN" altLang="en-US" sz="1800" dirty="0">
              <a:solidFill>
                <a:srgbClr val="FFFF00"/>
              </a:solidFill>
            </a:endParaRPr>
          </a:p>
          <a:p>
            <a:pPr>
              <a:lnSpc>
                <a:spcPts val="2000"/>
              </a:lnSpc>
            </a:pPr>
            <a:r>
              <a:rPr lang="zh-CN" altLang="en-US" sz="1800" dirty="0">
                <a:solidFill>
                  <a:srgbClr val="FFFF00"/>
                </a:solidFill>
              </a:rPr>
              <a:t>走访调查考核</a:t>
            </a:r>
            <a:endParaRPr lang="zh-CN" altLang="en-US" sz="1800" dirty="0">
              <a:solidFill>
                <a:srgbClr val="FFFF00"/>
              </a:solidFill>
            </a:endParaRPr>
          </a:p>
          <a:p>
            <a:pPr>
              <a:lnSpc>
                <a:spcPts val="2000"/>
              </a:lnSpc>
            </a:pPr>
            <a:r>
              <a:rPr lang="zh-CN" altLang="en-US" sz="1800" dirty="0">
                <a:solidFill>
                  <a:srgbClr val="FFFF00"/>
                </a:solidFill>
              </a:rPr>
              <a:t>走访员工代表考核</a:t>
            </a:r>
            <a:endParaRPr lang="zh-CN" altLang="en-US" sz="1800" dirty="0">
              <a:solidFill>
                <a:srgbClr val="FFFF00"/>
              </a:solidFill>
            </a:endParaRPr>
          </a:p>
          <a:p>
            <a:pPr>
              <a:lnSpc>
                <a:spcPts val="2000"/>
              </a:lnSpc>
            </a:pPr>
            <a:r>
              <a:rPr lang="zh-CN" altLang="en-US" sz="1800" dirty="0">
                <a:solidFill>
                  <a:srgbClr val="FFFF00"/>
                </a:solidFill>
              </a:rPr>
              <a:t>走访客户代表考核</a:t>
            </a:r>
            <a:endParaRPr lang="zh-CN" altLang="en-US" sz="1800" dirty="0">
              <a:solidFill>
                <a:srgbClr val="FFFF00"/>
              </a:solidFill>
            </a:endParaRPr>
          </a:p>
          <a:p>
            <a:pPr>
              <a:lnSpc>
                <a:spcPts val="2000"/>
              </a:lnSpc>
            </a:pPr>
            <a:r>
              <a:rPr lang="zh-CN" altLang="en-US" sz="1800" dirty="0">
                <a:solidFill>
                  <a:srgbClr val="FFFF00"/>
                </a:solidFill>
              </a:rPr>
              <a:t>走访部下考核</a:t>
            </a:r>
            <a:endParaRPr lang="zh-CN" altLang="en-US" sz="1800" dirty="0">
              <a:solidFill>
                <a:srgbClr val="FFFF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5" name="表格 4"/>
          <p:cNvGraphicFramePr/>
          <p:nvPr>
            <p:custDataLst>
              <p:tags r:id="rId2"/>
            </p:custDataLst>
          </p:nvPr>
        </p:nvGraphicFramePr>
        <p:xfrm>
          <a:off x="3560445" y="2046605"/>
          <a:ext cx="7152005" cy="2971800"/>
        </p:xfrm>
        <a:graphic>
          <a:graphicData uri="http://schemas.openxmlformats.org/drawingml/2006/table">
            <a:tbl>
              <a:tblPr firstRow="1" bandRow="1">
                <a:tableStyleId>{5940675A-B579-460E-94D1-54222C63F5DA}</a:tableStyleId>
              </a:tblPr>
              <a:tblGrid>
                <a:gridCol w="465455"/>
                <a:gridCol w="4824095"/>
                <a:gridCol w="1862455"/>
              </a:tblGrid>
              <a:tr h="228600">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序号</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工作绩效</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奖励方式</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indent="0" algn="ctr">
                        <a:buNone/>
                      </a:pP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日、周、月度岗位目标完成较好，在系统（部门）排名前三位者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5">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前三名表扬、口头表扬、书面表扬、通报表扬、评先进奖励、发荣誉证书、向家人发喜报、发贺卡、总裁签名赠书、生日短信慰问、邀请家属代表参加活动、培训学习、旅游、评职称、推荐国家省市先进、推荐入党、掌声鼓励等</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3782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单项工作中成绩突出，但尚不足以嘉奖者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认同并积极应用光友文化，成绩突出，思维方式、观念更新快</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3243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工作激情高，行动快速，且工作成效突出</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1058545">
                <a:tc>
                  <a:txBody>
                    <a:bodyPr/>
                    <a:lstStyle/>
                    <a:p>
                      <a:pPr algn="ctr">
                        <a:buClrTx/>
                        <a:buSzTx/>
                        <a:buFontTx/>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5</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在工作中积极主动，具有一定影响力或带动作用者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r>
            </a:tbl>
          </a:graphicData>
        </a:graphic>
      </p:graphicFrame>
      <p:sp>
        <p:nvSpPr>
          <p:cNvPr id="6" name="文本框 5"/>
          <p:cNvSpPr txBox="1"/>
          <p:nvPr/>
        </p:nvSpPr>
        <p:spPr>
          <a:xfrm>
            <a:off x="3503421" y="1052617"/>
            <a:ext cx="4426565" cy="1060450"/>
          </a:xfrm>
          <a:prstGeom prst="rect">
            <a:avLst/>
          </a:prstGeom>
          <a:noFill/>
        </p:spPr>
        <p:txBody>
          <a:bodyPr wrap="square" rtlCol="0">
            <a:spAutoFit/>
          </a:bodyPr>
          <a:lstStyle/>
          <a:p>
            <a:r>
              <a:rPr lang="en-US" altLang="zh-CN" sz="2300" dirty="0" smtClean="0">
                <a:solidFill>
                  <a:srgbClr val="FFFF00"/>
                </a:solidFill>
                <a:sym typeface="+mn-ea"/>
              </a:rPr>
              <a:t>2</a:t>
            </a:r>
            <a:r>
              <a:rPr lang="zh-CN" altLang="en-US" sz="2300" dirty="0" smtClean="0">
                <a:solidFill>
                  <a:srgbClr val="FFFF00"/>
                </a:solidFill>
                <a:sym typeface="+mn-ea"/>
              </a:rPr>
              <a:t>.</a:t>
            </a:r>
            <a:r>
              <a:rPr lang="zh-CN" altLang="en-US" sz="2300" dirty="0">
                <a:solidFill>
                  <a:srgbClr val="FFFF00"/>
                </a:solidFill>
                <a:sym typeface="+mn-ea"/>
              </a:rPr>
              <a:t>全员考核，兑现奖惩</a:t>
            </a:r>
            <a:endParaRPr lang="zh-CN" altLang="en-US" sz="2300" dirty="0">
              <a:solidFill>
                <a:srgbClr val="FFFF00"/>
              </a:solidFill>
              <a:sym typeface="+mn-ea"/>
            </a:endParaRPr>
          </a:p>
          <a:p>
            <a:endParaRPr lang="en-US" altLang="zh-CN" sz="800" dirty="0" smtClean="0">
              <a:solidFill>
                <a:srgbClr val="FFFF00"/>
              </a:solidFill>
              <a:sym typeface="+mn-ea"/>
            </a:endParaRPr>
          </a:p>
          <a:p>
            <a:r>
              <a:rPr lang="en-US" altLang="zh-CN" sz="2000" dirty="0" smtClean="0">
                <a:solidFill>
                  <a:srgbClr val="FFFF00"/>
                </a:solidFill>
                <a:sym typeface="+mn-ea"/>
              </a:rPr>
              <a:t>2</a:t>
            </a:r>
            <a:r>
              <a:rPr lang="zh-CN" altLang="en-US" sz="2000" dirty="0" smtClean="0">
                <a:solidFill>
                  <a:srgbClr val="FFFF00"/>
                </a:solidFill>
                <a:sym typeface="+mn-ea"/>
              </a:rPr>
              <a:t>.</a:t>
            </a:r>
            <a:r>
              <a:rPr lang="zh-CN" altLang="en-US" sz="2000" dirty="0">
                <a:solidFill>
                  <a:srgbClr val="FFFF00"/>
                </a:solidFill>
                <a:sym typeface="+mn-ea"/>
              </a:rPr>
              <a:t>1奖励：</a:t>
            </a:r>
            <a:endParaRPr lang="zh-CN" altLang="en-US" sz="2000" dirty="0">
              <a:solidFill>
                <a:srgbClr val="FFFF00"/>
              </a:solidFill>
              <a:sym typeface="+mn-ea"/>
            </a:endParaRPr>
          </a:p>
          <a:p>
            <a:endParaRPr lang="zh-CN" altLang="en-US" sz="1200" dirty="0"/>
          </a:p>
        </p:txBody>
      </p:sp>
      <p:pic>
        <p:nvPicPr>
          <p:cNvPr id="2" name="图片 1"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2" name="表格 -1"/>
          <p:cNvGraphicFramePr/>
          <p:nvPr>
            <p:custDataLst>
              <p:tags r:id="rId2"/>
            </p:custDataLst>
          </p:nvPr>
        </p:nvGraphicFramePr>
        <p:xfrm>
          <a:off x="3791585" y="1341120"/>
          <a:ext cx="6889750" cy="3657600"/>
        </p:xfrm>
        <a:graphic>
          <a:graphicData uri="http://schemas.openxmlformats.org/drawingml/2006/table">
            <a:tbl>
              <a:tblPr firstRow="1" bandRow="1">
                <a:tableStyleId>{5940675A-B579-460E-94D1-54222C63F5DA}</a:tableStyleId>
              </a:tblPr>
              <a:tblGrid>
                <a:gridCol w="360680"/>
                <a:gridCol w="4854575"/>
                <a:gridCol w="1674495"/>
              </a:tblGrid>
              <a:tr h="457200">
                <a:tc>
                  <a:txBody>
                    <a:bodyPr/>
                    <a:lstStyle/>
                    <a:p>
                      <a:pPr indent="0" algn="ctr">
                        <a:buNone/>
                      </a:pP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6</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企业文化、产品知识熟悉，并主动向客户、亲友宣传、传播者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10">
                  <a:txBody>
                    <a:bodyPr/>
                    <a:lstStyle/>
                    <a:p>
                      <a:pPr indent="0" algn="ctr">
                        <a:buNone/>
                      </a:pP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 </a:t>
                      </a:r>
                      <a:r>
                        <a:rPr lang="en-US" altLang="zh-CN" sz="1500" b="1" dirty="0" err="1">
                          <a:solidFill>
                            <a:srgbClr val="FFFF00"/>
                          </a:solidFill>
                          <a:latin typeface="宋体" panose="02010600030101010101" pitchFamily="2" charset="-122"/>
                          <a:ea typeface="宋体" panose="02010600030101010101" pitchFamily="2" charset="-122"/>
                          <a:cs typeface="宋体" panose="02010600030101010101" pitchFamily="2" charset="-122"/>
                        </a:rPr>
                        <a:t>贺卡、总裁签名赠书、生日短信慰问、邀请家属代表参加活</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   </a:t>
                      </a:r>
                      <a:r>
                        <a:rPr lang="en-US" altLang="zh-CN" sz="1500" b="1" dirty="0" err="1">
                          <a:solidFill>
                            <a:srgbClr val="FFFF00"/>
                          </a:solidFill>
                          <a:latin typeface="宋体" panose="02010600030101010101" pitchFamily="2" charset="-122"/>
                          <a:ea typeface="宋体" panose="02010600030101010101" pitchFamily="2" charset="-122"/>
                          <a:cs typeface="宋体" panose="02010600030101010101" pitchFamily="2" charset="-122"/>
                        </a:rPr>
                        <a:t>动、培训学习、旅游、评职称、推荐国家省市先进、推荐入党、掌声鼓励等</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7</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积极将“三热爱”应用到工作中，并感染团队成员共同进步者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8</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严格按操作规程开展工作，无质量、安全事故、工作责任事故者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9</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严格执行公司管理制度，无违反劳动纪律现象者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10</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维护公司利益，敢于制止损害公司利益的行为和言语者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11</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创新意识强，独立创造性开展工作，为岗位、部门工作提出良好建议者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业务知识全面，岗位技能娴熟，居同工种岗位技术水平前</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3</a:t>
                      </a: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名者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以市场、以客户为中心开展工作，工作多为客户考虑，客情关系融洽者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14</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严格、认真履行岗位职责，并具有团队协作精神者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15</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上级主管认为应予以表扬的其它情形</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12700" cap="flat" cmpd="sng">
                      <a:solidFill>
                        <a:srgbClr val="080000"/>
                      </a:solidFill>
                      <a:prstDash val="solid"/>
                      <a:headEnd type="none" w="med" len="med"/>
                      <a:tailEnd type="none" w="med" len="med"/>
                    </a:lnB>
                  </a:tcPr>
                </a:tc>
              </a:tr>
            </a:tbl>
          </a:graphicData>
        </a:graphic>
      </p:graphicFrame>
      <p:pic>
        <p:nvPicPr>
          <p:cNvPr id="6" name="图片 5"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3" name="表格 -1"/>
          <p:cNvGraphicFramePr/>
          <p:nvPr>
            <p:custDataLst>
              <p:tags r:id="rId2"/>
            </p:custDataLst>
          </p:nvPr>
        </p:nvGraphicFramePr>
        <p:xfrm>
          <a:off x="4007485" y="1988820"/>
          <a:ext cx="7103745" cy="3291205"/>
        </p:xfrm>
        <a:graphic>
          <a:graphicData uri="http://schemas.openxmlformats.org/drawingml/2006/table">
            <a:tbl>
              <a:tblPr firstRow="1" bandRow="1">
                <a:tableStyleId>{5940675A-B579-460E-94D1-54222C63F5DA}</a:tableStyleId>
              </a:tblPr>
              <a:tblGrid>
                <a:gridCol w="234950"/>
                <a:gridCol w="5027295"/>
                <a:gridCol w="1841500"/>
              </a:tblGrid>
              <a:tr h="457200">
                <a:tc>
                  <a:txBody>
                    <a:bodyPr/>
                    <a:lstStyle/>
                    <a:p>
                      <a:pPr indent="0" algn="ctr">
                        <a:buNone/>
                      </a:pP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在本职工作中表现突出</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a:t>
                      </a: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工作成效显著</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a:t>
                      </a: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有具体事迹者</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a:t>
                      </a: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含营销人员业绩达成奖励</a:t>
                      </a: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8">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升职、加薪、发奖金（月奖、年终奖、总裁特别奖、单项成果奖、单项活动奖等）、物资奖励、</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26543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圆满完成临时或特殊的重要工作任务，事迹突出者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对公司管理、技术、营销及其它方面提出建议被采纳，产生巨大效益者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6858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保护公司财产，维护公司利益，或在处理突发、应急等意外事故、灾害时，不怕危难、积极抢救，减少公司财产损失，事迹突出者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5</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对业务、技术、管理工作有较大改善或创新，被确认能降低成本、提高工效、提高质量，取得明显经济效益者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6</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在降低成本、提高工效等方面提出改进并实施，成绩显著者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457200">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7</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严格控制成本指标、费用，完成本职岗位工作，成本费用与上年度相比，下降20%以上者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282575">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8</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上级主管认为应予以嘉奖的其它情形</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r>
            </a:tbl>
          </a:graphicData>
        </a:graphic>
      </p:graphicFrame>
      <p:pic>
        <p:nvPicPr>
          <p:cNvPr id="6" name="图片 5"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151608" y="1500174"/>
            <a:ext cx="6778992" cy="3630930"/>
          </a:xfrm>
          <a:prstGeom prst="rect">
            <a:avLst/>
          </a:prstGeom>
          <a:noFill/>
        </p:spPr>
        <p:txBody>
          <a:bodyPr wrap="square" rtlCol="0">
            <a:spAutoFit/>
          </a:bodyPr>
          <a:lstStyle/>
          <a:p>
            <a:r>
              <a:rPr lang="en-US" altLang="zh-CN" sz="2000" dirty="0" smtClean="0">
                <a:solidFill>
                  <a:srgbClr val="FFFF00"/>
                </a:solidFill>
                <a:sym typeface="+mn-ea"/>
              </a:rPr>
              <a:t>2</a:t>
            </a:r>
            <a:r>
              <a:rPr lang="zh-CN" altLang="en-US" sz="2000" dirty="0" smtClean="0">
                <a:solidFill>
                  <a:srgbClr val="FFFF00"/>
                </a:solidFill>
                <a:sym typeface="+mn-ea"/>
              </a:rPr>
              <a:t>.</a:t>
            </a:r>
            <a:r>
              <a:rPr lang="zh-CN" altLang="en-US" sz="2000" dirty="0">
                <a:solidFill>
                  <a:srgbClr val="FFFF00"/>
                </a:solidFill>
                <a:sym typeface="+mn-ea"/>
              </a:rPr>
              <a:t>1.1 评选：</a:t>
            </a:r>
            <a:endParaRPr lang="zh-CN" altLang="en-US" sz="2000" dirty="0">
              <a:solidFill>
                <a:srgbClr val="FFFF00"/>
              </a:solidFill>
              <a:sym typeface="+mn-ea"/>
            </a:endParaRPr>
          </a:p>
          <a:p>
            <a:pPr>
              <a:lnSpc>
                <a:spcPct val="150000"/>
              </a:lnSpc>
            </a:pPr>
            <a:endParaRPr lang="zh-CN" altLang="en-US" sz="200" dirty="0">
              <a:solidFill>
                <a:srgbClr val="FFFF00"/>
              </a:solidFill>
              <a:sym typeface="+mn-ea"/>
            </a:endParaRPr>
          </a:p>
          <a:p>
            <a:pPr>
              <a:lnSpc>
                <a:spcPct val="150000"/>
              </a:lnSpc>
            </a:pPr>
            <a:r>
              <a:rPr lang="zh-CN" altLang="en-US" dirty="0" smtClean="0">
                <a:solidFill>
                  <a:srgbClr val="FFFF00"/>
                </a:solidFill>
                <a:sym typeface="+mn-ea"/>
              </a:rPr>
              <a:t>      (</a:t>
            </a:r>
            <a:r>
              <a:rPr lang="zh-CN" altLang="en-US" dirty="0">
                <a:solidFill>
                  <a:srgbClr val="FFFF00"/>
                </a:solidFill>
                <a:sym typeface="+mn-ea"/>
              </a:rPr>
              <a:t>1)由各部门于每季首月8日前将参选人（或部门）先进事迹（要求：事迹突出，有亮点、可量化的经济指标和KPI指标）报管理研发部人资研发处（子公司报管理研发处）；</a:t>
            </a:r>
            <a:endParaRPr lang="zh-CN" altLang="en-US" dirty="0">
              <a:solidFill>
                <a:srgbClr val="FFFF00"/>
              </a:solidFill>
              <a:sym typeface="+mn-ea"/>
            </a:endParaRPr>
          </a:p>
          <a:p>
            <a:pPr>
              <a:lnSpc>
                <a:spcPct val="150000"/>
              </a:lnSpc>
            </a:pPr>
            <a:endParaRPr lang="zh-CN" altLang="en-US" sz="500" dirty="0">
              <a:solidFill>
                <a:srgbClr val="FFFF00"/>
              </a:solidFill>
              <a:sym typeface="+mn-ea"/>
            </a:endParaRPr>
          </a:p>
          <a:p>
            <a:pPr>
              <a:lnSpc>
                <a:spcPct val="150000"/>
              </a:lnSpc>
            </a:pPr>
            <a:r>
              <a:rPr lang="zh-CN" altLang="en-US" dirty="0" smtClean="0">
                <a:solidFill>
                  <a:srgbClr val="FFFF00"/>
                </a:solidFill>
                <a:sym typeface="+mn-ea"/>
              </a:rPr>
              <a:t>      (</a:t>
            </a:r>
            <a:r>
              <a:rPr lang="zh-CN" altLang="en-US" dirty="0">
                <a:solidFill>
                  <a:srgbClr val="FFFF00"/>
                </a:solidFill>
                <a:sym typeface="+mn-ea"/>
              </a:rPr>
              <a:t>2) 管理研发部（子公司管理研发处）负责对候选人（或部门）的先进</a:t>
            </a:r>
            <a:endParaRPr lang="zh-CN" altLang="en-US" dirty="0">
              <a:solidFill>
                <a:srgbClr val="FFFF00"/>
              </a:solidFill>
              <a:sym typeface="+mn-ea"/>
            </a:endParaRPr>
          </a:p>
          <a:p>
            <a:pPr>
              <a:lnSpc>
                <a:spcPct val="150000"/>
              </a:lnSpc>
            </a:pPr>
            <a:r>
              <a:rPr lang="zh-CN" altLang="en-US" dirty="0">
                <a:solidFill>
                  <a:srgbClr val="FFFF00"/>
                </a:solidFill>
                <a:sym typeface="+mn-ea"/>
              </a:rPr>
              <a:t>事迹是否符合评选条件进行审核；</a:t>
            </a:r>
            <a:endParaRPr lang="zh-CN" altLang="en-US" dirty="0">
              <a:solidFill>
                <a:srgbClr val="FFFF00"/>
              </a:solidFill>
              <a:sym typeface="+mn-ea"/>
            </a:endParaRPr>
          </a:p>
          <a:p>
            <a:pPr>
              <a:lnSpc>
                <a:spcPct val="150000"/>
              </a:lnSpc>
            </a:pPr>
            <a:endParaRPr lang="zh-CN" altLang="en-US" sz="500" dirty="0">
              <a:solidFill>
                <a:srgbClr val="FFFF00"/>
              </a:solidFill>
              <a:sym typeface="+mn-ea"/>
            </a:endParaRPr>
          </a:p>
          <a:p>
            <a:pPr>
              <a:lnSpc>
                <a:spcPct val="150000"/>
              </a:lnSpc>
            </a:pPr>
            <a:r>
              <a:rPr lang="zh-CN" altLang="en-US" dirty="0" smtClean="0">
                <a:solidFill>
                  <a:srgbClr val="FFFF00"/>
                </a:solidFill>
                <a:sym typeface="+mn-ea"/>
              </a:rPr>
              <a:t>      (</a:t>
            </a:r>
            <a:r>
              <a:rPr lang="zh-CN" altLang="en-US" dirty="0">
                <a:solidFill>
                  <a:srgbClr val="FFFF00"/>
                </a:solidFill>
                <a:sym typeface="+mn-ea"/>
              </a:rPr>
              <a:t>3) 管理研发部（子公司管理研发处）于每季15日前安排统一评选时间进行评选，并将评选的结果报总裁（子公司报总经理）签批。</a:t>
            </a:r>
            <a:endParaRPr lang="zh-CN" altLang="en-US" dirty="0">
              <a:solidFill>
                <a:srgbClr val="FFFF00"/>
              </a:solidFill>
              <a:sym typeface="+mn-ea"/>
            </a:endParaRPr>
          </a:p>
          <a:p>
            <a:endParaRPr lang="zh-CN" altLang="en-US" sz="1200" dirty="0">
              <a:solidFill>
                <a:srgbClr val="FFFF00"/>
              </a:solidFill>
              <a:sym typeface="+mn-ea"/>
            </a:endParaRPr>
          </a:p>
          <a:p>
            <a:endParaRPr lang="zh-CN" altLang="en-US" sz="1200" dirty="0">
              <a:solidFill>
                <a:srgbClr val="FFFF00"/>
              </a:solidFill>
              <a:sym typeface="+mn-ea"/>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3542665" y="1557020"/>
            <a:ext cx="7750175" cy="3515360"/>
          </a:xfrm>
          <a:prstGeom prst="rect">
            <a:avLst/>
          </a:prstGeom>
          <a:noFill/>
        </p:spPr>
        <p:txBody>
          <a:bodyPr wrap="square" rtlCol="0">
            <a:spAutoFit/>
          </a:bodyPr>
          <a:lstStyle/>
          <a:p>
            <a:pPr algn="l"/>
            <a:r>
              <a:rPr lang="en-US" altLang="zh-CN" sz="2000" dirty="0" smtClean="0">
                <a:solidFill>
                  <a:srgbClr val="FFFF00"/>
                </a:solidFill>
                <a:sym typeface="+mn-ea"/>
              </a:rPr>
              <a:t>2</a:t>
            </a:r>
            <a:r>
              <a:rPr lang="zh-CN" altLang="en-US" sz="2000" dirty="0" smtClean="0">
                <a:solidFill>
                  <a:srgbClr val="FFFF00"/>
                </a:solidFill>
                <a:sym typeface="+mn-ea"/>
              </a:rPr>
              <a:t>.</a:t>
            </a:r>
            <a:r>
              <a:rPr lang="zh-CN" altLang="en-US" sz="2000" dirty="0">
                <a:solidFill>
                  <a:srgbClr val="FFFF00"/>
                </a:solidFill>
                <a:sym typeface="+mn-ea"/>
              </a:rPr>
              <a:t>1.2 表彰：</a:t>
            </a:r>
            <a:endParaRPr lang="zh-CN" altLang="en-US" sz="2000" dirty="0">
              <a:solidFill>
                <a:srgbClr val="FFFF00"/>
              </a:solidFill>
              <a:sym typeface="+mn-ea"/>
            </a:endParaRPr>
          </a:p>
          <a:p>
            <a:pPr algn="l"/>
            <a:endParaRPr lang="zh-CN" altLang="en-US" sz="500" dirty="0">
              <a:solidFill>
                <a:srgbClr val="FFFF00"/>
              </a:solidFill>
              <a:sym typeface="+mn-ea"/>
            </a:endParaRPr>
          </a:p>
          <a:p>
            <a:pPr algn="l">
              <a:lnSpc>
                <a:spcPts val="2500"/>
              </a:lnSpc>
            </a:pPr>
            <a:r>
              <a:rPr lang="zh-CN" altLang="en-US" dirty="0">
                <a:solidFill>
                  <a:srgbClr val="FFFF00"/>
                </a:solidFill>
                <a:sym typeface="+mn-ea"/>
              </a:rPr>
              <a:t>(1) 表彰会：由管理研发部（子公司管理研发处）按标准模板制定季度、周年庆、年终总结表彰大会会议方案，报总裁批准后组织召开（详见模板）；</a:t>
            </a:r>
            <a:endParaRPr lang="zh-CN" altLang="en-US" dirty="0">
              <a:solidFill>
                <a:srgbClr val="FFFF00"/>
              </a:solidFill>
              <a:sym typeface="+mn-ea"/>
            </a:endParaRPr>
          </a:p>
          <a:p>
            <a:pPr algn="l"/>
            <a:endParaRPr lang="zh-CN" altLang="en-US" sz="500" dirty="0">
              <a:solidFill>
                <a:srgbClr val="FFFF00"/>
              </a:solidFill>
              <a:sym typeface="+mn-ea"/>
            </a:endParaRPr>
          </a:p>
          <a:p>
            <a:pPr algn="l">
              <a:lnSpc>
                <a:spcPts val="2500"/>
              </a:lnSpc>
            </a:pPr>
            <a:r>
              <a:rPr lang="zh-CN" altLang="en-US" dirty="0">
                <a:solidFill>
                  <a:srgbClr val="FFFF00"/>
                </a:solidFill>
                <a:sym typeface="+mn-ea"/>
              </a:rPr>
              <a:t>(2) 表彰后宣传：</a:t>
            </a:r>
            <a:endParaRPr lang="zh-CN" altLang="en-US" dirty="0">
              <a:solidFill>
                <a:srgbClr val="FFFF00"/>
              </a:solidFill>
              <a:sym typeface="+mn-ea"/>
            </a:endParaRPr>
          </a:p>
          <a:p>
            <a:pPr algn="l"/>
            <a:endParaRPr lang="zh-CN" altLang="en-US" sz="500" dirty="0">
              <a:solidFill>
                <a:srgbClr val="FFFF00"/>
              </a:solidFill>
              <a:sym typeface="+mn-ea"/>
            </a:endParaRPr>
          </a:p>
          <a:p>
            <a:pPr algn="l">
              <a:lnSpc>
                <a:spcPts val="2500"/>
              </a:lnSpc>
            </a:pPr>
            <a:r>
              <a:rPr lang="zh-CN" altLang="en-US" dirty="0">
                <a:solidFill>
                  <a:srgbClr val="FFFF00"/>
                </a:solidFill>
                <a:sym typeface="+mn-ea"/>
              </a:rPr>
              <a:t>a发布红头文件；</a:t>
            </a:r>
            <a:endParaRPr lang="zh-CN" altLang="en-US" dirty="0">
              <a:solidFill>
                <a:srgbClr val="FFFF00"/>
              </a:solidFill>
              <a:sym typeface="+mn-ea"/>
            </a:endParaRPr>
          </a:p>
          <a:p>
            <a:pPr algn="l">
              <a:lnSpc>
                <a:spcPts val="2500"/>
              </a:lnSpc>
            </a:pPr>
            <a:r>
              <a:rPr lang="zh-CN" altLang="en-US" dirty="0">
                <a:solidFill>
                  <a:srgbClr val="FFFF00"/>
                </a:solidFill>
                <a:sym typeface="+mn-ea"/>
              </a:rPr>
              <a:t>b在优秀员工表彰宣传栏上张榜公告；</a:t>
            </a:r>
            <a:endParaRPr lang="zh-CN" altLang="en-US" dirty="0">
              <a:solidFill>
                <a:srgbClr val="FFFF00"/>
              </a:solidFill>
              <a:sym typeface="+mn-ea"/>
            </a:endParaRPr>
          </a:p>
          <a:p>
            <a:pPr algn="l">
              <a:lnSpc>
                <a:spcPts val="2500"/>
              </a:lnSpc>
            </a:pPr>
            <a:r>
              <a:rPr lang="zh-CN" altLang="en-US" dirty="0">
                <a:solidFill>
                  <a:srgbClr val="FFFF00"/>
                </a:solidFill>
                <a:sym typeface="+mn-ea"/>
              </a:rPr>
              <a:t>c短信方式公告至公司所有员工； </a:t>
            </a:r>
            <a:endParaRPr lang="zh-CN" altLang="en-US" dirty="0">
              <a:solidFill>
                <a:srgbClr val="FFFF00"/>
              </a:solidFill>
              <a:sym typeface="+mn-ea"/>
            </a:endParaRPr>
          </a:p>
          <a:p>
            <a:pPr algn="l">
              <a:lnSpc>
                <a:spcPts val="2500"/>
              </a:lnSpc>
            </a:pPr>
            <a:r>
              <a:rPr lang="zh-CN" altLang="en-US" dirty="0">
                <a:solidFill>
                  <a:srgbClr val="FFFF00"/>
                </a:solidFill>
                <a:sym typeface="+mn-ea"/>
              </a:rPr>
              <a:t>d编写简报及优秀员工照片、事迹上传光友网站、微信；</a:t>
            </a:r>
            <a:endParaRPr lang="zh-CN" altLang="en-US" dirty="0">
              <a:solidFill>
                <a:srgbClr val="FFFF00"/>
              </a:solidFill>
              <a:sym typeface="+mn-ea"/>
            </a:endParaRPr>
          </a:p>
          <a:p>
            <a:pPr algn="l">
              <a:lnSpc>
                <a:spcPts val="2500"/>
              </a:lnSpc>
            </a:pPr>
            <a:r>
              <a:rPr lang="zh-CN" altLang="en-US" dirty="0">
                <a:solidFill>
                  <a:srgbClr val="FFFF00"/>
                </a:solidFill>
                <a:sym typeface="+mn-ea"/>
              </a:rPr>
              <a:t>e深挖优秀员工工作亮点，搜集工作中的典型、榜样，编写宣传材料向所有员工宣传；</a:t>
            </a:r>
            <a:endParaRPr lang="zh-CN" altLang="en-US" dirty="0">
              <a:solidFill>
                <a:srgbClr val="FFFF00"/>
              </a:solidFill>
              <a:sym typeface="+mn-ea"/>
            </a:endParaRPr>
          </a:p>
          <a:p>
            <a:pPr algn="l">
              <a:lnSpc>
                <a:spcPts val="2500"/>
              </a:lnSpc>
            </a:pPr>
            <a:r>
              <a:rPr lang="zh-CN" altLang="en-US" dirty="0">
                <a:solidFill>
                  <a:srgbClr val="FFFF00"/>
                </a:solidFill>
                <a:sym typeface="+mn-ea"/>
              </a:rPr>
              <a:t>f记入员工档案，并作为工资晋升、提拔、任用的重要依据</a:t>
            </a:r>
            <a:endParaRPr lang="zh-CN" altLang="en-US" dirty="0">
              <a:solidFill>
                <a:srgbClr val="FFFF00"/>
              </a:solidFill>
              <a:sym typeface="+mn-ea"/>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2" name="表格 -1"/>
          <p:cNvGraphicFramePr/>
          <p:nvPr>
            <p:custDataLst>
              <p:tags r:id="rId2"/>
            </p:custDataLst>
          </p:nvPr>
        </p:nvGraphicFramePr>
        <p:xfrm>
          <a:off x="3732530" y="1572895"/>
          <a:ext cx="6628130" cy="2870200"/>
        </p:xfrm>
        <a:graphic>
          <a:graphicData uri="http://schemas.openxmlformats.org/drawingml/2006/table">
            <a:tbl>
              <a:tblPr firstRow="1" bandRow="1">
                <a:tableStyleId>{5940675A-B579-460E-94D1-54222C63F5DA}</a:tableStyleId>
              </a:tblPr>
              <a:tblGrid>
                <a:gridCol w="547370"/>
                <a:gridCol w="4537075"/>
                <a:gridCol w="1543685"/>
              </a:tblGrid>
              <a:tr h="239395">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序号</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违规不达标案例</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处理方式</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766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本部门月度员工评比居后一位或后三位者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6">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                                         </a:t>
                      </a: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口头批评、通报批评、现场检讨、违规案例处理公告、后一名处理公告、俯卧撑等）</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altLang="zh-CN" sz="1500" b="1">
                          <a:solidFill>
                            <a:srgbClr val="FFFF00"/>
                          </a:solidFill>
                          <a:latin typeface="宋体" panose="02010600030101010101" pitchFamily="2" charset="-122"/>
                          <a:ea typeface="宋体" panose="02010600030101010101" pitchFamily="2" charset="-122"/>
                        </a:rPr>
                        <a:t> </a:t>
                      </a:r>
                      <a:endParaRPr lang="en-US" altLang="zh-CN" sz="1500" b="1">
                        <a:solidFill>
                          <a:srgbClr val="FFFF00"/>
                        </a:solidFill>
                        <a:latin typeface="宋体" panose="02010600030101010101" pitchFamily="2" charset="-122"/>
                        <a:ea typeface="宋体" panose="02010600030101010101" pitchFamily="2" charset="-122"/>
                      </a:endParaRPr>
                    </a:p>
                    <a:p>
                      <a:pPr indent="0" algn="ctr">
                        <a:buNone/>
                      </a:pPr>
                      <a:r>
                        <a:rPr lang="en-US" altLang="zh-CN" sz="1500" b="1">
                          <a:solidFill>
                            <a:srgbClr val="FFFF00"/>
                          </a:solidFill>
                          <a:latin typeface="宋体" panose="02010600030101010101" pitchFamily="2" charset="-122"/>
                          <a:ea typeface="宋体" panose="02010600030101010101" pitchFamily="2" charset="-122"/>
                        </a:rPr>
                        <a:t> </a:t>
                      </a:r>
                      <a:endParaRPr lang="en-US" altLang="zh-CN" sz="1500" b="1">
                        <a:solidFill>
                          <a:srgbClr val="FFFF00"/>
                        </a:solidFill>
                        <a:latin typeface="宋体" panose="02010600030101010101" pitchFamily="2" charset="-122"/>
                        <a:ea typeface="宋体" panose="02010600030101010101" pitchFamily="2" charset="-122"/>
                      </a:endParaRPr>
                    </a:p>
                    <a:p>
                      <a:pPr indent="0" algn="ctr">
                        <a:buNone/>
                      </a:pPr>
                      <a:r>
                        <a:rPr lang="en-US" altLang="zh-CN" sz="1500" b="1">
                          <a:solidFill>
                            <a:srgbClr val="FFFF00"/>
                          </a:solidFill>
                          <a:latin typeface="宋体" panose="02010600030101010101" pitchFamily="2" charset="-122"/>
                          <a:ea typeface="宋体" panose="02010600030101010101" pitchFamily="2" charset="-122"/>
                        </a:rPr>
                        <a:t> </a:t>
                      </a:r>
                      <a:endParaRPr lang="en-US" altLang="zh-CN" sz="1500" b="1">
                        <a:solidFill>
                          <a:srgbClr val="FFFF00"/>
                        </a:solidFill>
                        <a:latin typeface="宋体" panose="02010600030101010101" pitchFamily="2" charset="-122"/>
                        <a:ea typeface="宋体" panose="02010600030101010101" pitchFamily="2" charset="-122"/>
                      </a:endParaRPr>
                    </a:p>
                    <a:p>
                      <a:pPr indent="0" algn="ctr">
                        <a:buNone/>
                      </a:pPr>
                      <a:r>
                        <a:rPr lang="en-US" altLang="zh-CN" sz="1500" b="1">
                          <a:solidFill>
                            <a:srgbClr val="FFFF00"/>
                          </a:solidFill>
                          <a:latin typeface="宋体" panose="02010600030101010101" pitchFamily="2" charset="-122"/>
                          <a:ea typeface="宋体" panose="02010600030101010101" pitchFamily="2" charset="-122"/>
                        </a:rPr>
                        <a:t> </a:t>
                      </a:r>
                      <a:endParaRPr lang="en-US" altLang="zh-CN" sz="1500" b="1">
                        <a:solidFill>
                          <a:srgbClr val="FFFF00"/>
                        </a:solidFill>
                        <a:latin typeface="宋体" panose="02010600030101010101" pitchFamily="2" charset="-122"/>
                        <a:ea typeface="宋体" panose="02010600030101010101" pitchFamily="2" charset="-122"/>
                      </a:endParaRPr>
                    </a:p>
                    <a:p>
                      <a:pPr indent="0" algn="ctr">
                        <a:buNone/>
                      </a:pPr>
                      <a:r>
                        <a:rPr lang="en-US" altLang="zh-CN" sz="1500" b="1">
                          <a:solidFill>
                            <a:srgbClr val="FFFF00"/>
                          </a:solidFill>
                          <a:latin typeface="宋体" panose="02010600030101010101" pitchFamily="2" charset="-122"/>
                          <a:ea typeface="宋体" panose="02010600030101010101" pitchFamily="2" charset="-122"/>
                        </a:rPr>
                        <a:t> </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417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工作不积极主动、消极怠工或相互推诿者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93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发生工作失误，情节轻微，尚未造成损失者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815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违反组织纪律或不听从主管工作安排或指挥，情节轻微者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783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5</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不按员工行为规范自己的行为者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404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6</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上级主管认定的其它情节</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6" name="图片 5"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2" name="表格 -1"/>
          <p:cNvGraphicFramePr/>
          <p:nvPr>
            <p:custDataLst>
              <p:tags r:id="rId2"/>
            </p:custDataLst>
          </p:nvPr>
        </p:nvGraphicFramePr>
        <p:xfrm>
          <a:off x="3620770" y="1788160"/>
          <a:ext cx="7377430" cy="3677285"/>
        </p:xfrm>
        <a:graphic>
          <a:graphicData uri="http://schemas.openxmlformats.org/drawingml/2006/table">
            <a:tbl>
              <a:tblPr firstRow="1" bandRow="1">
                <a:tableStyleId>{5940675A-B579-460E-94D1-54222C63F5DA}</a:tableStyleId>
              </a:tblPr>
              <a:tblGrid>
                <a:gridCol w="572770"/>
                <a:gridCol w="5430520"/>
                <a:gridCol w="1374140"/>
              </a:tblGrid>
              <a:tr h="311785">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序号</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违规不达标案例</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处理方式</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369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违反公司有关管理制度，情节较为严重，尚不到辞退程度者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11">
                  <a:txBody>
                    <a:bodyPr/>
                    <a:lstStyle/>
                    <a:p>
                      <a:pPr indent="0">
                        <a:buNone/>
                      </a:pPr>
                      <a:r>
                        <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rPr>
                        <a:t>                       </a:t>
                      </a: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降职、减薪、扣奖金（月奖、年终奖、工作质量奖、单项考核奖）、赔偿损失、扣话费、扣差旅费、扣滞纳金、调整岗位、免职、辞退</a:t>
                      </a:r>
                      <a:r>
                        <a:rPr lang="zh-CN" altLang="en-US" sz="1500" b="1" dirty="0" smtClean="0">
                          <a:solidFill>
                            <a:srgbClr val="FFFF00"/>
                          </a:solidFill>
                          <a:latin typeface="宋体" panose="02010600030101010101" pitchFamily="2" charset="-122"/>
                          <a:ea typeface="宋体" panose="02010600030101010101" pitchFamily="2" charset="-122"/>
                          <a:cs typeface="宋体" panose="02010600030101010101" pitchFamily="2" charset="-122"/>
                        </a:rPr>
                        <a:t>等</a:t>
                      </a:r>
                      <a:r>
                        <a:rPr lang="en-US" altLang="zh-CN" sz="1500" b="1" dirty="0" smtClean="0">
                          <a:solidFill>
                            <a:srgbClr val="FFFF00"/>
                          </a:solidFill>
                          <a:latin typeface="宋体" panose="02010600030101010101" pitchFamily="2" charset="-122"/>
                          <a:ea typeface="宋体" panose="02010600030101010101" pitchFamily="2" charset="-122"/>
                        </a:rPr>
                        <a:t> </a:t>
                      </a:r>
                      <a:endParaRPr lang="en-US" altLang="zh-CN" sz="1500" b="1" dirty="0">
                        <a:solidFill>
                          <a:srgbClr val="FFFF00"/>
                        </a:solidFill>
                        <a:latin typeface="宋体" panose="02010600030101010101" pitchFamily="2" charset="-122"/>
                        <a:ea typeface="宋体" panose="02010600030101010101" pitchFamily="2" charset="-122"/>
                      </a:endParaRPr>
                    </a:p>
                    <a:p>
                      <a:pPr indent="0">
                        <a:buNone/>
                      </a:pPr>
                      <a:r>
                        <a:rPr lang="en-US" altLang="zh-CN" sz="1500" b="1" dirty="0">
                          <a:solidFill>
                            <a:srgbClr val="FFFF00"/>
                          </a:solidFill>
                          <a:latin typeface="宋体" panose="02010600030101010101" pitchFamily="2" charset="-122"/>
                          <a:ea typeface="宋体" panose="02010600030101010101" pitchFamily="2" charset="-122"/>
                        </a:rPr>
                        <a:t> </a:t>
                      </a:r>
                      <a:endParaRPr lang="en-US" altLang="zh-CN"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不服从主管安排的岗位异动者（任职、升职、指定为授权人、降职、免职、调整岗位等）</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不服从主管工作安排，不执行主管工作指令者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4</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因工作失误，造成一定损失者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5</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寻衅滋事，妨碍正常工作秩序，情节较为严重者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6</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违反劳动纪律（如违反考勤制度、擅自更改出差行程等），尚不到辞退程度者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4475">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7</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不按标准着装、佩戴工作牌</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8</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违反财务制度，情节较轻者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9</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未经许可,擅自携带与工作无关人员进入公司或非有意泄露公司商业、技术秘密,情节较轻者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0985">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10</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利用职权谋取私利，占小便宜，情节较轻者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0350">
                <a:tc>
                  <a:txBody>
                    <a:bodyPr/>
                    <a:lstStyle/>
                    <a:p>
                      <a:pPr algn="ctr">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11</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上级主管认定的其它情节</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6" name="图片 5" descr="图片1"/>
          <p:cNvPicPr>
            <a:picLocks noChangeAspect="1"/>
          </p:cNvPicPr>
          <p:nvPr/>
        </p:nvPicPr>
        <p:blipFill>
          <a:blip r:embed="rId3"/>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aphicFrame>
        <p:nvGraphicFramePr>
          <p:cNvPr id="2" name="表格 -1"/>
          <p:cNvGraphicFramePr/>
          <p:nvPr/>
        </p:nvGraphicFramePr>
        <p:xfrm>
          <a:off x="3720121" y="1830388"/>
          <a:ext cx="7429500" cy="2658745"/>
        </p:xfrm>
        <a:graphic>
          <a:graphicData uri="http://schemas.openxmlformats.org/drawingml/2006/table">
            <a:tbl>
              <a:tblPr firstRow="1" bandRow="1">
                <a:tableStyleId>{5940675A-B579-460E-94D1-54222C63F5DA}</a:tableStyleId>
              </a:tblPr>
              <a:tblGrid>
                <a:gridCol w="614045"/>
                <a:gridCol w="5085715"/>
                <a:gridCol w="1729740"/>
              </a:tblGrid>
              <a:tr h="366395">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序号</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违规不达标案例</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处理方式</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4546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11</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违反公司财务制度，报帐过程中以各种手段弄虚作假，侵占公司财物，金额较大或情节严重，构成犯罪者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4">
                  <a:txBody>
                    <a:bodyPr/>
                    <a:lstStyle/>
                    <a:p>
                      <a:pPr indent="0">
                        <a:buNone/>
                      </a:pPr>
                      <a:r>
                        <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rPr>
                        <a:t>解除劳动关系并移交司法机关处理</a:t>
                      </a:r>
                      <a:endParaRPr lang="zh-CN" altLang="en-US"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lgn="ctr">
                      <a:solidFill>
                        <a:srgbClr val="080000"/>
                      </a:solidFill>
                      <a:prstDash val="solid"/>
                      <a:roun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487045">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12</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偷盗、诈骗或以其它方式侵占公司或他人财物者，情节严重，构成犯罪者者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609600">
                <a:tc>
                  <a:txBody>
                    <a:bodyPr/>
                    <a:lstStyle/>
                    <a:p>
                      <a:pPr indent="0" algn="ctr">
                        <a:buNone/>
                      </a:pPr>
                      <a:r>
                        <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rPr>
                        <a:t>13</a:t>
                      </a:r>
                      <a:endParaRPr lang="en-US" altLang="zh-CN" sz="1500" b="1">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利用职务之便，收受贿赂、收取回扣者，数额较大，构成犯罪者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r>
              <a:tr h="650240">
                <a:tc>
                  <a:txBody>
                    <a:bodyPr/>
                    <a:lstStyle/>
                    <a:p>
                      <a:pPr indent="0" algn="ctr">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14</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rPr>
                        <a:t>其它违反法律法规行为，构成犯罪者</a:t>
                      </a:r>
                      <a:endParaRPr lang="zh-CN" altLang="en-US" sz="1500" b="1" dirty="0">
                        <a:solidFill>
                          <a:srgbClr val="FFFF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r>
            </a:tbl>
          </a:graphicData>
        </a:graphic>
      </p:graphicFrame>
      <p:sp>
        <p:nvSpPr>
          <p:cNvPr id="100" name="文本框 99"/>
          <p:cNvSpPr txBox="1"/>
          <p:nvPr/>
        </p:nvSpPr>
        <p:spPr>
          <a:xfrm>
            <a:off x="3820318" y="6103585"/>
            <a:ext cx="3810667" cy="333375"/>
          </a:xfrm>
          <a:prstGeom prst="rect">
            <a:avLst/>
          </a:prstGeom>
          <a:noFill/>
          <a:ln w="9525">
            <a:noFill/>
          </a:ln>
        </p:spPr>
        <p:txBody>
          <a:bodyPr>
            <a:spAutoFit/>
          </a:bodyPr>
          <a:lstStyle/>
          <a:p>
            <a:pPr marL="0" indent="0"/>
            <a:r>
              <a:rPr lang="en-US" altLang="zh-CN" sz="790" b="0">
                <a:latin typeface="宋体" panose="02010600030101010101" pitchFamily="2" charset="-122"/>
                <a:ea typeface="宋体" panose="02010600030101010101" pitchFamily="2" charset="-122"/>
                <a:cs typeface="宋体" panose="02010600030101010101" pitchFamily="2" charset="-122"/>
              </a:rPr>
              <a:t> </a:t>
            </a:r>
            <a:endParaRPr lang="en-US" altLang="zh-CN" sz="790" b="0">
              <a:latin typeface="宋体" panose="02010600030101010101" pitchFamily="2" charset="-122"/>
              <a:ea typeface="宋体" panose="02010600030101010101" pitchFamily="2" charset="-122"/>
              <a:cs typeface="宋体" panose="02010600030101010101" pitchFamily="2" charset="-122"/>
            </a:endParaRPr>
          </a:p>
          <a:p>
            <a:r>
              <a:rPr lang="en-US" altLang="zh-CN" sz="790" b="0">
                <a:latin typeface="宋体" panose="02010600030101010101" pitchFamily="2" charset="-122"/>
                <a:ea typeface="宋体" panose="02010600030101010101" pitchFamily="2" charset="-122"/>
                <a:cs typeface="宋体" panose="02010600030101010101" pitchFamily="2" charset="-122"/>
              </a:rPr>
              <a:t> </a:t>
            </a:r>
            <a:endParaRPr lang="zh-CN" altLang="en-US" sz="1200"/>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2500630" y="1500505"/>
            <a:ext cx="7046595" cy="299085"/>
          </a:xfrm>
          <a:prstGeom prst="rect">
            <a:avLst/>
          </a:prstGeom>
          <a:noFill/>
        </p:spPr>
        <p:txBody>
          <a:bodyPr wrap="square" rtlCol="0">
            <a:spAutoFit/>
          </a:bodyPr>
          <a:lstStyle/>
          <a:p>
            <a:r>
              <a:rPr lang="zh-CN" altLang="en-US" sz="1350">
                <a:solidFill>
                  <a:srgbClr val="FFFF00"/>
                </a:solidFill>
              </a:rPr>
              <a:t>附表：光友薯业各部门  年  月  岗位工作（含主管临时安排的工作内容）绩效考核公告表</a:t>
            </a:r>
            <a:endParaRPr lang="zh-CN" altLang="en-US" sz="1350">
              <a:solidFill>
                <a:srgbClr val="FFFF00"/>
              </a:solidFill>
            </a:endParaRPr>
          </a:p>
        </p:txBody>
      </p:sp>
      <p:pic>
        <p:nvPicPr>
          <p:cNvPr id="16" name="图片 5"/>
          <p:cNvPicPr>
            <a:picLocks noChangeAspect="1" noChangeArrowheads="1"/>
          </p:cNvPicPr>
          <p:nvPr>
            <p:custDataLst>
              <p:tags r:id="rId2"/>
            </p:custDataLst>
          </p:nvPr>
        </p:nvPicPr>
        <p:blipFill>
          <a:blip r:embed="rId3"/>
          <a:srcRect/>
          <a:stretch>
            <a:fillRect/>
          </a:stretch>
        </p:blipFill>
        <p:spPr>
          <a:xfrm>
            <a:off x="1699260" y="1799590"/>
            <a:ext cx="8837930" cy="402844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3726815" y="1341120"/>
            <a:ext cx="7274560" cy="3607435"/>
          </a:xfrm>
          <a:prstGeom prst="rect">
            <a:avLst/>
          </a:prstGeom>
          <a:noFill/>
        </p:spPr>
        <p:txBody>
          <a:bodyPr wrap="square" rtlCol="0">
            <a:spAutoFit/>
          </a:bodyPr>
          <a:lstStyle/>
          <a:p>
            <a:r>
              <a:rPr lang="zh-CN" altLang="en-US" sz="2100" dirty="0">
                <a:solidFill>
                  <a:srgbClr val="FFFF00"/>
                </a:solidFill>
              </a:rPr>
              <a:t>三、每日绩效考核前三后一</a:t>
            </a:r>
            <a:endParaRPr lang="zh-CN" altLang="en-US" sz="2100" dirty="0">
              <a:solidFill>
                <a:srgbClr val="FFFF00"/>
              </a:solidFill>
            </a:endParaRPr>
          </a:p>
          <a:p>
            <a:endParaRPr lang="zh-CN" altLang="en-US" sz="750" dirty="0">
              <a:solidFill>
                <a:srgbClr val="FFFF00"/>
              </a:solidFill>
            </a:endParaRPr>
          </a:p>
          <a:p>
            <a:pPr>
              <a:lnSpc>
                <a:spcPts val="3000"/>
              </a:lnSpc>
            </a:pPr>
            <a:r>
              <a:rPr lang="zh-CN" altLang="en-US" sz="1800" dirty="0" smtClean="0">
                <a:solidFill>
                  <a:srgbClr val="FFFF00"/>
                </a:solidFill>
              </a:rPr>
              <a:t>         </a:t>
            </a:r>
            <a:r>
              <a:rPr lang="zh-CN" altLang="en-US" sz="1800" dirty="0">
                <a:solidFill>
                  <a:srgbClr val="FFFF00"/>
                </a:solidFill>
              </a:rPr>
              <a:t>1、每日工作绩效考核对违规不达标案例，生产班、处级及以上主管必须结合当日计划未完成工作处理整改达标并评选出前三后三并公告；无论上级或绩效考核专员或职能岗位责任人横向考核、跨部门考核，均要评出前三后三名处理公告。</a:t>
            </a:r>
            <a:endParaRPr lang="zh-CN" altLang="en-US" sz="1800" dirty="0">
              <a:solidFill>
                <a:srgbClr val="FFFF00"/>
              </a:solidFill>
            </a:endParaRPr>
          </a:p>
          <a:p>
            <a:pPr>
              <a:lnSpc>
                <a:spcPts val="3000"/>
              </a:lnSpc>
            </a:pPr>
            <a:r>
              <a:rPr lang="zh-CN" altLang="en-US" sz="1800" dirty="0">
                <a:solidFill>
                  <a:srgbClr val="FFFF00"/>
                </a:solidFill>
              </a:rPr>
              <a:t>        2、对部下前三名成绩突出的要通报表扬公告，对自己不达标的要自行处</a:t>
            </a:r>
            <a:r>
              <a:rPr lang="zh-CN" altLang="en-US" sz="1800" dirty="0">
                <a:solidFill>
                  <a:srgbClr val="FFFF00"/>
                </a:solidFill>
              </a:rPr>
              <a:t>理，对部下违规不达标的要严肃处理，均公告违规、不达标案例。</a:t>
            </a:r>
            <a:endParaRPr lang="zh-CN" altLang="en-US" sz="1800" dirty="0">
              <a:solidFill>
                <a:srgbClr val="FFFF00"/>
              </a:solidFill>
            </a:endParaRPr>
          </a:p>
          <a:p>
            <a:pPr>
              <a:lnSpc>
                <a:spcPts val="3000"/>
              </a:lnSpc>
            </a:pPr>
            <a:r>
              <a:rPr lang="zh-CN" altLang="en-US" sz="1800" dirty="0">
                <a:solidFill>
                  <a:srgbClr val="FFFF00"/>
                </a:solidFill>
              </a:rPr>
              <a:t>     </a:t>
            </a:r>
            <a:endParaRPr lang="zh-CN" altLang="en-US" sz="1800" dirty="0">
              <a:solidFill>
                <a:srgbClr val="FFFF00"/>
              </a:solidFill>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057015" y="1124585"/>
            <a:ext cx="6421755" cy="3938270"/>
          </a:xfrm>
          <a:prstGeom prst="rect">
            <a:avLst/>
          </a:prstGeom>
          <a:noFill/>
        </p:spPr>
        <p:txBody>
          <a:bodyPr wrap="square" rtlCol="0">
            <a:spAutoFit/>
          </a:bodyPr>
          <a:lstStyle/>
          <a:p>
            <a:pPr eaLnBrk="1" latinLnBrk="0" hangingPunct="1">
              <a:lnSpc>
                <a:spcPts val="3000"/>
              </a:lnSpc>
            </a:pPr>
            <a:r>
              <a:rPr lang="zh-CN" altLang="en-US" sz="1800" dirty="0">
                <a:solidFill>
                  <a:srgbClr val="FFFF00"/>
                </a:solidFill>
                <a:sym typeface="+mn-ea"/>
              </a:rPr>
              <a:t>        4、每日自查自纠：每个员工按五大标准、五大阶梯中的计划、制度、岗位职责等当日执行要达标，自己检查自己岗位，自己有违规、不达标、未完成项，自己公告自我处理≥3项，上级主管不再处理（除重大责任事故以外）。 </a:t>
            </a:r>
            <a:endParaRPr lang="zh-CN" altLang="en-US" sz="1800" dirty="0">
              <a:solidFill>
                <a:srgbClr val="FFFF00"/>
              </a:solidFill>
              <a:sym typeface="+mn-ea"/>
            </a:endParaRPr>
          </a:p>
          <a:p>
            <a:pPr eaLnBrk="1" latinLnBrk="0" hangingPunct="1">
              <a:lnSpc>
                <a:spcPts val="3000"/>
              </a:lnSpc>
            </a:pPr>
            <a:r>
              <a:rPr lang="zh-CN" altLang="en-US" sz="1800" dirty="0">
                <a:solidFill>
                  <a:srgbClr val="FFFF00"/>
                </a:solidFill>
                <a:sym typeface="+mn-ea"/>
              </a:rPr>
              <a:t>        5、每日绩效考核：班长及以上主管、绩效考核专员及岗位责任人，每日按自己岗位职责所管业务，检查对应业务责任人违规、不达标、未完成项，处理并公告≥3项。 </a:t>
            </a:r>
            <a:endParaRPr lang="zh-CN" altLang="en-US" sz="1800" dirty="0">
              <a:solidFill>
                <a:srgbClr val="FFFF00"/>
              </a:solidFill>
              <a:sym typeface="+mn-ea"/>
            </a:endParaRPr>
          </a:p>
          <a:p>
            <a:pPr eaLnBrk="1" latinLnBrk="0" hangingPunct="1">
              <a:lnSpc>
                <a:spcPts val="3000"/>
              </a:lnSpc>
            </a:pPr>
            <a:r>
              <a:rPr lang="zh-CN" altLang="en-US" sz="1800" dirty="0">
                <a:solidFill>
                  <a:srgbClr val="FFFF00"/>
                </a:solidFill>
                <a:sym typeface="+mn-ea"/>
              </a:rPr>
              <a:t>        6、人力资源研发部每天根据“光友粉丝团”、“光友处级及以上主管群”“光友主管群”等微信群里公告的案例结果，检查前一天公告的违规、不达标案例。</a:t>
            </a:r>
            <a:endParaRPr lang="zh-CN" altLang="en-US" sz="1800" dirty="0">
              <a:solidFill>
                <a:srgbClr val="FFFF00"/>
              </a:solidFill>
              <a:sym typeface="+mn-ea"/>
            </a:endParaRPr>
          </a:p>
        </p:txBody>
      </p:sp>
      <p:pic>
        <p:nvPicPr>
          <p:cNvPr id="6" name="图片 5" descr="图片1"/>
          <p:cNvPicPr>
            <a:picLocks noChangeAspect="1"/>
          </p:cNvPicPr>
          <p:nvPr/>
        </p:nvPicPr>
        <p:blipFill>
          <a:blip r:embed="rId2"/>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pic>
        <p:nvPicPr>
          <p:cNvPr id="12" name="图片 11" descr="光友粉丝团"/>
          <p:cNvPicPr>
            <a:picLocks noChangeAspect="1"/>
          </p:cNvPicPr>
          <p:nvPr>
            <p:custDataLst>
              <p:tags r:id="rId2"/>
            </p:custDataLst>
          </p:nvPr>
        </p:nvPicPr>
        <p:blipFill>
          <a:blip r:embed="rId3"/>
          <a:srcRect l="20306" t="34250" r="17136" b="23823"/>
          <a:stretch>
            <a:fillRect/>
          </a:stretch>
        </p:blipFill>
        <p:spPr>
          <a:xfrm>
            <a:off x="8543290" y="2700655"/>
            <a:ext cx="2533650" cy="2400935"/>
          </a:xfrm>
          <a:prstGeom prst="rect">
            <a:avLst/>
          </a:prstGeom>
        </p:spPr>
      </p:pic>
      <p:sp>
        <p:nvSpPr>
          <p:cNvPr id="13" name="文本框 12"/>
          <p:cNvSpPr txBox="1"/>
          <p:nvPr>
            <p:custDataLst>
              <p:tags r:id="rId4"/>
            </p:custDataLst>
          </p:nvPr>
        </p:nvSpPr>
        <p:spPr>
          <a:xfrm>
            <a:off x="4221480" y="5170805"/>
            <a:ext cx="2266950" cy="511175"/>
          </a:xfrm>
          <a:prstGeom prst="rect">
            <a:avLst/>
          </a:prstGeom>
          <a:noFill/>
        </p:spPr>
        <p:txBody>
          <a:bodyPr wrap="square" rtlCol="0">
            <a:noAutofit/>
          </a:bodyPr>
          <a:p>
            <a:pPr algn="ctr"/>
            <a:r>
              <a:rPr lang="zh-CN" altLang="en-US" sz="1600" dirty="0">
                <a:solidFill>
                  <a:srgbClr val="FFFF00"/>
                </a:solidFill>
                <a:sym typeface="+mn-ea"/>
              </a:rPr>
              <a:t>团供好礼，扫码下单</a:t>
            </a:r>
            <a:endParaRPr lang="zh-CN" altLang="en-US" sz="1600" dirty="0">
              <a:solidFill>
                <a:srgbClr val="FFFF00"/>
              </a:solidFill>
              <a:sym typeface="+mn-ea"/>
            </a:endParaRPr>
          </a:p>
        </p:txBody>
      </p:sp>
      <p:sp>
        <p:nvSpPr>
          <p:cNvPr id="14" name="文本框 13"/>
          <p:cNvSpPr txBox="1"/>
          <p:nvPr>
            <p:custDataLst>
              <p:tags r:id="rId5"/>
            </p:custDataLst>
          </p:nvPr>
        </p:nvSpPr>
        <p:spPr>
          <a:xfrm>
            <a:off x="8834755" y="5170805"/>
            <a:ext cx="2141220" cy="511175"/>
          </a:xfrm>
          <a:prstGeom prst="rect">
            <a:avLst/>
          </a:prstGeom>
          <a:noFill/>
        </p:spPr>
        <p:txBody>
          <a:bodyPr wrap="square" rtlCol="0">
            <a:noAutofit/>
          </a:bodyPr>
          <a:p>
            <a:pPr algn="ctr"/>
            <a:r>
              <a:rPr lang="zh-CN" altLang="en-US" sz="1600" dirty="0">
                <a:solidFill>
                  <a:srgbClr val="FFFF00"/>
                </a:solidFill>
              </a:rPr>
              <a:t>光友薯业，诚征英才</a:t>
            </a:r>
            <a:endParaRPr lang="zh-CN" altLang="en-US" sz="1600" dirty="0">
              <a:solidFill>
                <a:srgbClr val="FFFF00"/>
              </a:solidFill>
            </a:endParaRPr>
          </a:p>
        </p:txBody>
      </p:sp>
      <p:pic>
        <p:nvPicPr>
          <p:cNvPr id="2" name="图片 1" descr="1e87fe70e4b63c1929986b4d3744052"/>
          <p:cNvPicPr>
            <a:picLocks noChangeAspect="1"/>
          </p:cNvPicPr>
          <p:nvPr>
            <p:custDataLst>
              <p:tags r:id="rId6"/>
            </p:custDataLst>
          </p:nvPr>
        </p:nvPicPr>
        <p:blipFill>
          <a:blip r:embed="rId7"/>
          <a:stretch>
            <a:fillRect/>
          </a:stretch>
        </p:blipFill>
        <p:spPr>
          <a:xfrm>
            <a:off x="4221480" y="2700655"/>
            <a:ext cx="2437765" cy="2401570"/>
          </a:xfrm>
          <a:prstGeom prst="rect">
            <a:avLst/>
          </a:prstGeom>
        </p:spPr>
      </p:pic>
      <p:sp>
        <p:nvSpPr>
          <p:cNvPr id="5" name="标题 3"/>
          <p:cNvSpPr>
            <a:spLocks noGrp="1"/>
          </p:cNvSpPr>
          <p:nvPr/>
        </p:nvSpPr>
        <p:spPr>
          <a:xfrm>
            <a:off x="5173345" y="1628775"/>
            <a:ext cx="4021455" cy="351790"/>
          </a:xfrm>
          <a:prstGeom prst="rect">
            <a:avLst/>
          </a:prstGeom>
          <a:noFill/>
          <a:ln w="9525">
            <a:noFill/>
          </a:ln>
        </p:spPr>
        <p:txBody>
          <a:bodyPr anchor="ctr">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zh-CN" altLang="en-US" sz="9600">
                <a:solidFill>
                  <a:srgbClr val="FFFF00"/>
                </a:solidFill>
              </a:rPr>
              <a:t>谢</a:t>
            </a:r>
            <a:r>
              <a:rPr lang="en-US" altLang="zh-CN" sz="9600">
                <a:solidFill>
                  <a:srgbClr val="FFFF00"/>
                </a:solidFill>
              </a:rPr>
              <a:t>   </a:t>
            </a:r>
            <a:r>
              <a:rPr lang="zh-CN" altLang="en-US" sz="9600">
                <a:solidFill>
                  <a:srgbClr val="FFFF00"/>
                </a:solidFill>
              </a:rPr>
              <a:t>谢</a:t>
            </a:r>
            <a:endParaRPr lang="zh-CN" altLang="en-US" sz="9600">
              <a:solidFill>
                <a:srgbClr val="FFFF00"/>
              </a:solidFill>
            </a:endParaRPr>
          </a:p>
        </p:txBody>
      </p:sp>
      <p:pic>
        <p:nvPicPr>
          <p:cNvPr id="6" name="图片 5" descr="图片1"/>
          <p:cNvPicPr>
            <a:picLocks noChangeAspect="1"/>
          </p:cNvPicPr>
          <p:nvPr/>
        </p:nvPicPr>
        <p:blipFill>
          <a:blip r:embed="rId8"/>
          <a:stretch>
            <a:fillRect/>
          </a:stretch>
        </p:blipFill>
        <p:spPr>
          <a:xfrm>
            <a:off x="0" y="3357245"/>
            <a:ext cx="3456305" cy="3542030"/>
          </a:xfrm>
          <a:prstGeom prst="rect">
            <a:avLst/>
          </a:prstGeom>
        </p:spPr>
      </p:pic>
    </p:spTree>
  </p:cSld>
  <p:clrMapOvr>
    <a:masterClrMapping/>
  </p:clrMapOvr>
  <p:transition>
    <p:random/>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 name="KSO_WM_UNIT_PLACING_PICTURE_USER_VIEWPORT" val="{&quot;height&quot;:5203,&quot;width&quot;:5152}"/>
</p:tagLst>
</file>

<file path=ppt/tags/tag3.xml><?xml version="1.0" encoding="utf-8"?>
<p:tagLst xmlns:p="http://schemas.openxmlformats.org/presentationml/2006/main">
  <p:tag name="KSO_WM_BEAUTIFY_FLAG" val=""/>
  <p:tag name="KSO_WM_UNIT_PLACING_PICTURE_USER_VIEWPORT" val="{&quot;height&quot;:5185,&quot;width&quot;:6076}"/>
</p:tagLst>
</file>

<file path=ppt/tags/tag4.xml><?xml version="1.0" encoding="utf-8"?>
<p:tagLst xmlns:p="http://schemas.openxmlformats.org/presentationml/2006/main">
  <p:tag name="KSO_WM_UNIT_TABLE_BEAUTIFY" val="smartTable{6c49e70f-36ab-4cd9-ad3b-bb9fd4125302}"/>
  <p:tag name="TABLE_ENDDRAG_ORIGIN_RECT" val="563*187"/>
  <p:tag name="TABLE_ENDDRAG_RECT" val="280*207*563*187"/>
</p:tagLst>
</file>

<file path=ppt/tags/tag5.xml><?xml version="1.0" encoding="utf-8"?>
<p:tagLst xmlns:p="http://schemas.openxmlformats.org/presentationml/2006/main">
  <p:tag name="KSO_WM_UNIT_TABLE_BEAUTIFY" val="smartTable{10c6b2b5-5a97-407a-9529-ea06ce73a1fd}"/>
  <p:tag name="TABLE_ENDDRAG_ORIGIN_RECT" val="542*202"/>
  <p:tag name="TABLE_ENDDRAG_RECT" val="284*158*542*202"/>
</p:tagLst>
</file>

<file path=ppt/tags/tag6.xml><?xml version="1.0" encoding="utf-8"?>
<p:tagLst xmlns:p="http://schemas.openxmlformats.org/presentationml/2006/main">
  <p:tag name="TABLE_ENDDRAG_ORIGIN_RECT" val="559*228"/>
  <p:tag name="TABLE_ENDDRAG_RECT" val="284*131*559*228"/>
</p:tagLst>
</file>

<file path=ppt/tags/tag7.xml><?xml version="1.0" encoding="utf-8"?>
<p:tagLst xmlns:p="http://schemas.openxmlformats.org/presentationml/2006/main">
  <p:tag name="KSO_WM_UNIT_TABLE_BEAUTIFY" val="smartTable{0e923521-ec64-48e6-b0b1-b8746a18a7d8}"/>
  <p:tag name="TABLE_ENDDRAG_ORIGIN_RECT" val="521*226"/>
  <p:tag name="TABLE_ENDDRAG_RECT" val="293*123*521*226"/>
</p:tagLst>
</file>

<file path=ppt/tags/tag8.xml><?xml version="1.0" encoding="utf-8"?>
<p:tagLst xmlns:p="http://schemas.openxmlformats.org/presentationml/2006/main">
  <p:tag name="KSO_WM_UNIT_TABLE_BEAUTIFY" val="smartTable{ac5f8297-37bc-45c1-ae73-dbdd62f605f4}"/>
  <p:tag name="TABLE_ENDDRAG_ORIGIN_RECT" val="580*281"/>
  <p:tag name="TABLE_ENDDRAG_RECT" val="285*149*580*281"/>
</p:tagLst>
</file>

<file path=ppt/tags/tag9.xml><?xml version="1.0" encoding="utf-8"?>
<p:tagLst xmlns:p="http://schemas.openxmlformats.org/presentationml/2006/main">
  <p:tag name="KSO_WM_UNIT_PLACING_PICTURE_USER_VIEWPORT" val="{&quot;height&quot;:7581,&quot;width&quot;:15514}"/>
</p:tagLst>
</file>

<file path=ppt/tags/tag10.xml><?xml version="1.0" encoding="utf-8"?>
<p:tagLst xmlns:p="http://schemas.openxmlformats.org/presentationml/2006/main">
  <p:tag name="KSO_WM_UNIT_PLACING_PICTURE_USER_VIEWPORT" val="{&quot;height&quot;:10800,&quot;width&quot;:7638}"/>
  <p:tag name="KSO_WM_BEAUTIFY_FLAG" val=""/>
  <p:tag name="KSO_WM_DIAGRAM_VIRTUALLY_FRAME" val="{&quot;height&quot;:383.3,&quot;left&quot;:327.35,&quot;top&quot;:64.1,&quot;width&quot;:544.85}"/>
</p:tagLst>
</file>

<file path=ppt/tags/tag11.xml><?xml version="1.0" encoding="utf-8"?>
<p:tagLst xmlns:p="http://schemas.openxmlformats.org/presentationml/2006/main">
  <p:tag name="KSO_WM_BEAUTIFY_FLAG" val=""/>
  <p:tag name="KSO_WM_DIAGRAM_VIRTUALLY_FRAME" val="{&quot;height&quot;:383.3,&quot;left&quot;:327.35,&quot;top&quot;:64.1,&quot;width&quot;:544.85}"/>
</p:tagLst>
</file>

<file path=ppt/tags/tag12.xml><?xml version="1.0" encoding="utf-8"?>
<p:tagLst xmlns:p="http://schemas.openxmlformats.org/presentationml/2006/main">
  <p:tag name="KSO_WM_BEAUTIFY_FLAG" val=""/>
  <p:tag name="KSO_WM_DIAGRAM_VIRTUALLY_FRAME" val="{&quot;height&quot;:383.3,&quot;left&quot;:327.35,&quot;top&quot;:64.1,&quot;width&quot;:544.85}"/>
</p:tagLst>
</file>

<file path=ppt/tags/tag13.xml><?xml version="1.0" encoding="utf-8"?>
<p:tagLst xmlns:p="http://schemas.openxmlformats.org/presentationml/2006/main">
  <p:tag name="KSO_WM_DIAGRAM_VIRTUALLY_FRAME" val="{&quot;height&quot;:383.3,&quot;left&quot;:327.35,&quot;top&quot;:64.1,&quot;width&quot;:544.85}"/>
</p:tagLst>
</file>

<file path=ppt/tags/tag14.xml><?xml version="1.0" encoding="utf-8"?>
<p:tagLst xmlns:p="http://schemas.openxmlformats.org/presentationml/2006/main">
  <p:tag name="COMMONDATA" val="eyJoZGlkIjoiZmM5YTc5ZDNkMDBkNThiZTU3OGQ3ODJhYjAzMGQzZjY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00"/>
        </a:solidFill>
        <a:ln w="28575" cap="flat" cmpd="sng" algn="ctr">
          <a:solidFill>
            <a:srgbClr val="FF00FF"/>
          </a:solidFill>
          <a:prstDash val="solid"/>
          <a:round/>
          <a:headEnd type="none" w="med" len="med"/>
          <a:tailEnd type="none" w="med" len="med"/>
        </a:ln>
      </a:spPr>
      <a:bodyPr vert="horz" wrap="square" lIns="91440" tIns="45720" rIns="91440" bIns="45720" numCol="1" rtlCol="0"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sz="1200" b="1" i="0" u="none" strike="noStrike" cap="none" normalizeH="0" baseline="0" dirty="0" smtClean="0">
            <a:ln>
              <a:noFill/>
            </a:ln>
            <a:solidFill>
              <a:schemeClr val="tx1"/>
            </a:solidFill>
            <a:effectLst/>
            <a:latin typeface="Times New Roman" panose="02020603050405020304" pitchFamily="18" charset="0"/>
            <a:ea typeface="华文中宋" panose="02010600040101010101" pitchFamily="2" charset="-122"/>
          </a:defRPr>
        </a:defPPr>
      </a:lstStyle>
    </a:spDef>
    <a:lnDef>
      <a:spPr bwMode="auto">
        <a:xfrm>
          <a:off x="0" y="0"/>
          <a:ext cx="1" cy="1"/>
        </a:xfrm>
        <a:custGeom>
          <a:avLst/>
          <a:gdLst/>
          <a:ahLst/>
          <a:cxnLst/>
          <a:rect l="0" t="0" r="0" b="0"/>
          <a:pathLst/>
        </a:custGeom>
        <a:solidFill>
          <a:srgbClr val="FFFF00"/>
        </a:solidFill>
        <a:ln w="28575" cap="flat" cmpd="sng" algn="ctr">
          <a:solidFill>
            <a:srgbClr val="FF00FF"/>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sz="1600" b="1" i="0" u="none" strike="noStrike" cap="none" normalizeH="0" baseline="0" smtClean="0">
            <a:ln>
              <a:noFill/>
            </a:ln>
            <a:solidFill>
              <a:schemeClr val="tx1"/>
            </a:solidFill>
            <a:effectLst/>
            <a:latin typeface="Times New Roman" panose="02020603050405020304" pitchFamily="18" charset="0"/>
            <a:ea typeface="华文中宋" panose="0201060004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8559</Words>
  <Application>WPS 演示</Application>
  <PresentationFormat>全屏显示(16:9)</PresentationFormat>
  <Paragraphs>588</Paragraphs>
  <Slides>37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37</vt:i4>
      </vt:variant>
    </vt:vector>
  </HeadingPairs>
  <TitlesOfParts>
    <vt:vector size="46" baseType="lpstr">
      <vt:lpstr>Arial</vt:lpstr>
      <vt:lpstr>宋体</vt:lpstr>
      <vt:lpstr>Wingdings</vt:lpstr>
      <vt:lpstr>Times New Roman</vt:lpstr>
      <vt:lpstr>华文中宋</vt:lpstr>
      <vt:lpstr>Calibri</vt:lpstr>
      <vt:lpstr>微软雅黑</vt:lpstr>
      <vt:lpstr>Arial Unicode MS</vt:lpstr>
      <vt:lpstr>默认设计模板</vt:lpstr>
      <vt:lpstr>PowerPoint 演示文稿</vt:lpstr>
      <vt:lpstr>PowerPoint 演示文稿</vt:lpstr>
      <vt:lpstr>1、光友五大标准</vt:lpstr>
      <vt:lpstr>1.1上级计划</vt:lpstr>
      <vt:lpstr>1.1.2 按时间阶段分类</vt:lpstr>
      <vt:lpstr>1.1.3  按部门岗位分类</vt:lpstr>
      <vt:lpstr>1.2 管理制度</vt:lpstr>
      <vt:lpstr>1.3 岗位职责</vt:lpstr>
      <vt:lpstr>1.4 主管指令</vt:lpstr>
      <vt:lpstr>1.5 自己计划</vt:lpstr>
      <vt:lpstr>2、光友五大阶梯</vt:lpstr>
      <vt:lpstr>2.1 企业文化</vt:lpstr>
      <vt:lpstr>光友文化是经营管理盈利模式基础</vt:lpstr>
      <vt:lpstr>光友文化是经营管理盈利模式基础</vt:lpstr>
      <vt:lpstr>光友文化是经营管理盈利模式基础</vt:lpstr>
      <vt:lpstr>PowerPoint 演示文稿</vt:lpstr>
      <vt:lpstr>2.2 操作规程</vt:lpstr>
      <vt:lpstr>2.3 产品知识</vt:lpstr>
      <vt:lpstr>2.4 业务知识</vt:lpstr>
      <vt:lpstr>2.5 操作技能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光友产品介绍PPT</dc:title>
  <dc:creator>xubin</dc:creator>
  <cp:lastModifiedBy>WPS_1528106095</cp:lastModifiedBy>
  <cp:revision>1756</cp:revision>
  <cp:lastPrinted>2411-12-30T00:00:00Z</cp:lastPrinted>
  <dcterms:created xsi:type="dcterms:W3CDTF">2006-12-09T08:56:00Z</dcterms:created>
  <dcterms:modified xsi:type="dcterms:W3CDTF">2025-05-15T11:01:29Z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C672E7B57C3F4580920727B0F12798C7_13</vt:lpwstr>
  </property>
</Properties>
</file>